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45"/>
  </p:handoutMasterIdLst>
  <p:sldIdLst>
    <p:sldId id="457" r:id="rId3"/>
    <p:sldId id="458" r:id="rId4"/>
    <p:sldId id="459" r:id="rId6"/>
    <p:sldId id="505" r:id="rId7"/>
    <p:sldId id="506" r:id="rId8"/>
    <p:sldId id="461" r:id="rId9"/>
    <p:sldId id="463" r:id="rId10"/>
    <p:sldId id="464" r:id="rId11"/>
    <p:sldId id="486" r:id="rId12"/>
    <p:sldId id="466" r:id="rId13"/>
    <p:sldId id="467" r:id="rId14"/>
    <p:sldId id="468" r:id="rId15"/>
    <p:sldId id="469" r:id="rId16"/>
    <p:sldId id="504" r:id="rId17"/>
    <p:sldId id="470" r:id="rId18"/>
    <p:sldId id="471" r:id="rId19"/>
    <p:sldId id="540" r:id="rId20"/>
    <p:sldId id="541" r:id="rId21"/>
    <p:sldId id="542" r:id="rId22"/>
    <p:sldId id="488" r:id="rId23"/>
    <p:sldId id="489" r:id="rId24"/>
    <p:sldId id="472" r:id="rId25"/>
    <p:sldId id="487" r:id="rId26"/>
    <p:sldId id="491" r:id="rId27"/>
    <p:sldId id="492" r:id="rId28"/>
    <p:sldId id="474" r:id="rId29"/>
    <p:sldId id="493" r:id="rId30"/>
    <p:sldId id="494" r:id="rId31"/>
    <p:sldId id="473" r:id="rId32"/>
    <p:sldId id="502" r:id="rId33"/>
    <p:sldId id="495" r:id="rId34"/>
    <p:sldId id="496" r:id="rId35"/>
    <p:sldId id="503" r:id="rId36"/>
    <p:sldId id="476" r:id="rId37"/>
    <p:sldId id="497" r:id="rId38"/>
    <p:sldId id="498" r:id="rId39"/>
    <p:sldId id="480" r:id="rId40"/>
    <p:sldId id="499" r:id="rId41"/>
    <p:sldId id="501" r:id="rId42"/>
    <p:sldId id="482" r:id="rId43"/>
    <p:sldId id="484" r:id="rId4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0303"/>
    <a:srgbClr val="0000FF"/>
    <a:srgbClr val="150795"/>
    <a:srgbClr val="080808"/>
    <a:srgbClr val="9999FF"/>
    <a:srgbClr val="ACEBEA"/>
    <a:srgbClr val="FFFF99"/>
    <a:srgbClr val="666699"/>
    <a:srgbClr val="CC33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0" autoAdjust="0"/>
    <p:restoredTop sz="94660"/>
  </p:normalViewPr>
  <p:slideViewPr>
    <p:cSldViewPr>
      <p:cViewPr varScale="1">
        <p:scale>
          <a:sx n="69" d="100"/>
          <a:sy n="69" d="100"/>
        </p:scale>
        <p:origin x="122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FFC000"/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chemeClr val="accent1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chemeClr val="accent1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chemeClr val="accent1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73BE68C4-17A0-41BB-A849-167C36E13EA5}" type="presOf" srcId="{89F17C84-8395-4E33-8F8A-878E46DB1974}" destId="{1B922EBE-B39C-4873-8CC5-9E93797307C1}" srcOrd="0" destOrd="0" presId="urn:microsoft.com/office/officeart/2008/layout/VerticalCurvedList"/>
    <dgm:cxn modelId="{EB7E601D-1749-4561-973A-A6800C0C4B86}" type="presOf" srcId="{F4E49FB6-BAEC-4D61-AE0D-5FA9F57F40D1}" destId="{7D320737-378C-4B8C-AEBD-51068216900B}" srcOrd="0" destOrd="0" presId="urn:microsoft.com/office/officeart/2008/layout/VerticalCurvedList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7BC63434-73EF-459B-BE18-11DB9313AF74}" type="presOf" srcId="{8A1426EB-7DE3-47DE-897B-C3F4E225F151}" destId="{D3F14193-5855-4C09-A68A-0623D31128DF}" srcOrd="0" destOrd="0" presId="urn:microsoft.com/office/officeart/2008/layout/VerticalCurvedList"/>
    <dgm:cxn modelId="{21237077-CC45-43B4-A628-D5635D041745}" type="presOf" srcId="{607E526C-60CD-4A98-A71B-78FCE2BC42A5}" destId="{596E06D9-740A-4EB7-99D6-26FD9CA88D40}" srcOrd="0" destOrd="0" presId="urn:microsoft.com/office/officeart/2008/layout/VerticalCurvedList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03558415-FE66-47ED-B687-6B599F644114}" type="presOf" srcId="{7944E05A-E851-4FEB-8F65-54CF019D8607}" destId="{CC9EE4F8-9490-427F-B10E-0E9D697AC42E}" srcOrd="0" destOrd="0" presId="urn:microsoft.com/office/officeart/2008/layout/VerticalCurvedList"/>
    <dgm:cxn modelId="{2379B76E-C269-4E70-9D93-F558101202D8}" type="presOf" srcId="{AA26FAA2-A785-4E15-BA91-A671C9AEEFB8}" destId="{411AB55B-A6A8-48D0-B24D-1FE0443D1EDB}" srcOrd="0" destOrd="0" presId="urn:microsoft.com/office/officeart/2008/layout/VerticalCurvedList"/>
    <dgm:cxn modelId="{075A1C21-B4A4-49C0-A5C5-2F76D626C74C}" type="presParOf" srcId="{1B922EBE-B39C-4873-8CC5-9E93797307C1}" destId="{7CDB5B95-D570-47D8-BCE0-E552F8830E24}" srcOrd="0" destOrd="0" presId="urn:microsoft.com/office/officeart/2008/layout/VerticalCurvedList"/>
    <dgm:cxn modelId="{4D29F20A-F202-45EE-9901-4648B63BB6A2}" type="presParOf" srcId="{7CDB5B95-D570-47D8-BCE0-E552F8830E24}" destId="{8C163561-368A-464B-8AC3-290847416772}" srcOrd="0" destOrd="0" presId="urn:microsoft.com/office/officeart/2008/layout/VerticalCurvedList"/>
    <dgm:cxn modelId="{85DC5CD4-38D4-4C6B-99E5-C66CCD7B7127}" type="presParOf" srcId="{8C163561-368A-464B-8AC3-290847416772}" destId="{239A010D-535F-44FF-8274-A74669569E25}" srcOrd="0" destOrd="0" presId="urn:microsoft.com/office/officeart/2008/layout/VerticalCurvedList"/>
    <dgm:cxn modelId="{A4A96DE0-3B3A-4419-99B0-112D19DE0F16}" type="presParOf" srcId="{8C163561-368A-464B-8AC3-290847416772}" destId="{7D320737-378C-4B8C-AEBD-51068216900B}" srcOrd="1" destOrd="0" presId="urn:microsoft.com/office/officeart/2008/layout/VerticalCurvedList"/>
    <dgm:cxn modelId="{079E6C13-D9FB-408B-BF9F-641BCA2DBD9B}" type="presParOf" srcId="{8C163561-368A-464B-8AC3-290847416772}" destId="{C626C0FB-4623-4A86-B194-30FC7A43F690}" srcOrd="2" destOrd="0" presId="urn:microsoft.com/office/officeart/2008/layout/VerticalCurvedList"/>
    <dgm:cxn modelId="{7A6650DB-ADCA-40CC-8826-88A7428BB081}" type="presParOf" srcId="{8C163561-368A-464B-8AC3-290847416772}" destId="{0DB23378-0D9E-489E-B056-8FF32F56CCC3}" srcOrd="3" destOrd="0" presId="urn:microsoft.com/office/officeart/2008/layout/VerticalCurvedList"/>
    <dgm:cxn modelId="{43CB1636-37D9-4DB3-AE4E-0D2D190A35D0}" type="presParOf" srcId="{7CDB5B95-D570-47D8-BCE0-E552F8830E24}" destId="{411AB55B-A6A8-48D0-B24D-1FE0443D1EDB}" srcOrd="1" destOrd="0" presId="urn:microsoft.com/office/officeart/2008/layout/VerticalCurvedList"/>
    <dgm:cxn modelId="{7D2964DA-04B8-4D3C-B477-1AE903EED676}" type="presParOf" srcId="{7CDB5B95-D570-47D8-BCE0-E552F8830E24}" destId="{62EFC6DF-9B9D-4498-9FCB-69AB4CF71398}" srcOrd="2" destOrd="0" presId="urn:microsoft.com/office/officeart/2008/layout/VerticalCurvedList"/>
    <dgm:cxn modelId="{E6F04E2E-D504-49D2-9F97-34F1DFD94013}" type="presParOf" srcId="{62EFC6DF-9B9D-4498-9FCB-69AB4CF71398}" destId="{3A93CF4B-2409-4FAC-8ACE-009A6101783F}" srcOrd="0" destOrd="0" presId="urn:microsoft.com/office/officeart/2008/layout/VerticalCurvedList"/>
    <dgm:cxn modelId="{7DE8A9E2-59FB-4B31-98D3-C0390D02E698}" type="presParOf" srcId="{7CDB5B95-D570-47D8-BCE0-E552F8830E24}" destId="{D3F14193-5855-4C09-A68A-0623D31128DF}" srcOrd="3" destOrd="0" presId="urn:microsoft.com/office/officeart/2008/layout/VerticalCurvedList"/>
    <dgm:cxn modelId="{47A5524B-80ED-4D45-AAFB-E066C0E0112B}" type="presParOf" srcId="{7CDB5B95-D570-47D8-BCE0-E552F8830E24}" destId="{BD8A115F-6910-49FF-9795-3847D8CBD453}" srcOrd="4" destOrd="0" presId="urn:microsoft.com/office/officeart/2008/layout/VerticalCurvedList"/>
    <dgm:cxn modelId="{3680586D-563D-4672-8884-E414030672FF}" type="presParOf" srcId="{BD8A115F-6910-49FF-9795-3847D8CBD453}" destId="{BAAE23CF-93E1-4283-B216-8A16E8BF43B5}" srcOrd="0" destOrd="0" presId="urn:microsoft.com/office/officeart/2008/layout/VerticalCurvedList"/>
    <dgm:cxn modelId="{292BA997-388A-4F6E-8DD2-D3E0D81E5413}" type="presParOf" srcId="{7CDB5B95-D570-47D8-BCE0-E552F8830E24}" destId="{CC9EE4F8-9490-427F-B10E-0E9D697AC42E}" srcOrd="5" destOrd="0" presId="urn:microsoft.com/office/officeart/2008/layout/VerticalCurvedList"/>
    <dgm:cxn modelId="{BB960D53-AD65-40A7-A878-B21A8C13F035}" type="presParOf" srcId="{7CDB5B95-D570-47D8-BCE0-E552F8830E24}" destId="{99854AA3-86D7-4DB5-AA36-6F45C724EA1C}" srcOrd="6" destOrd="0" presId="urn:microsoft.com/office/officeart/2008/layout/VerticalCurvedList"/>
    <dgm:cxn modelId="{89FBA317-E8E0-4AE7-97F1-FCCFFB6A052F}" type="presParOf" srcId="{99854AA3-86D7-4DB5-AA36-6F45C724EA1C}" destId="{CC93471B-25DF-4061-9EB5-45EAA8B6183F}" srcOrd="0" destOrd="0" presId="urn:microsoft.com/office/officeart/2008/layout/VerticalCurvedList"/>
    <dgm:cxn modelId="{64F98F27-76F9-4C33-9530-00382C149651}" type="presParOf" srcId="{7CDB5B95-D570-47D8-BCE0-E552F8830E24}" destId="{596E06D9-740A-4EB7-99D6-26FD9CA88D40}" srcOrd="7" destOrd="0" presId="urn:microsoft.com/office/officeart/2008/layout/VerticalCurvedList"/>
    <dgm:cxn modelId="{00BBAEA1-B97C-437F-B662-CEBCAAE6DF8D}" type="presParOf" srcId="{7CDB5B95-D570-47D8-BCE0-E552F8830E24}" destId="{9031F968-0A05-4BA8-92EC-3061E9C2118F}" srcOrd="8" destOrd="0" presId="urn:microsoft.com/office/officeart/2008/layout/VerticalCurvedList"/>
    <dgm:cxn modelId="{ACC267D8-F360-41B0-B61F-BA40E693DD5B}" type="presParOf" srcId="{9031F968-0A05-4BA8-92EC-3061E9C2118F}" destId="{DD20F751-607D-41DA-9959-BD7BBF1B3E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rgbClr val="FFC000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chemeClr val="accent1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chemeClr val="accent1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7086EA64-107B-47E7-AF37-9DA5DBE4DE5D}" type="presOf" srcId="{AA26FAA2-A785-4E15-BA91-A671C9AEEFB8}" destId="{411AB55B-A6A8-48D0-B24D-1FE0443D1EDB}" srcOrd="0" destOrd="0" presId="urn:microsoft.com/office/officeart/2008/layout/VerticalCurvedList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CFA8C20A-0097-4890-B438-E333080C461D}" type="presOf" srcId="{607E526C-60CD-4A98-A71B-78FCE2BC42A5}" destId="{596E06D9-740A-4EB7-99D6-26FD9CA88D40}" srcOrd="0" destOrd="0" presId="urn:microsoft.com/office/officeart/2008/layout/VerticalCurvedList"/>
    <dgm:cxn modelId="{892012A8-5233-4063-A399-2D1FF3418F37}" type="presOf" srcId="{F4E49FB6-BAEC-4D61-AE0D-5FA9F57F40D1}" destId="{7D320737-378C-4B8C-AEBD-51068216900B}" srcOrd="0" destOrd="0" presId="urn:microsoft.com/office/officeart/2008/layout/VerticalCurvedList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B0F20C42-203F-46F0-8228-3C4BFA44CEE2}" type="presOf" srcId="{89F17C84-8395-4E33-8F8A-878E46DB1974}" destId="{1B922EBE-B39C-4873-8CC5-9E93797307C1}" srcOrd="0" destOrd="0" presId="urn:microsoft.com/office/officeart/2008/layout/VerticalCurvedList"/>
    <dgm:cxn modelId="{468839A4-722A-4024-9E4E-4B551CF73050}" type="presOf" srcId="{8A1426EB-7DE3-47DE-897B-C3F4E225F151}" destId="{D3F14193-5855-4C09-A68A-0623D31128DF}" srcOrd="0" destOrd="0" presId="urn:microsoft.com/office/officeart/2008/layout/VerticalCurvedList"/>
    <dgm:cxn modelId="{4CED8E6D-C090-4166-A83D-5004276B24BE}" type="presOf" srcId="{7944E05A-E851-4FEB-8F65-54CF019D8607}" destId="{CC9EE4F8-9490-427F-B10E-0E9D697AC42E}" srcOrd="0" destOrd="0" presId="urn:microsoft.com/office/officeart/2008/layout/VerticalCurvedList"/>
    <dgm:cxn modelId="{6D605563-988F-4D2E-831C-7CCB0F873DCC}" type="presParOf" srcId="{1B922EBE-B39C-4873-8CC5-9E93797307C1}" destId="{7CDB5B95-D570-47D8-BCE0-E552F8830E24}" srcOrd="0" destOrd="0" presId="urn:microsoft.com/office/officeart/2008/layout/VerticalCurvedList"/>
    <dgm:cxn modelId="{AE98C8CC-F506-4294-8E96-9C208D671C07}" type="presParOf" srcId="{7CDB5B95-D570-47D8-BCE0-E552F8830E24}" destId="{8C163561-368A-464B-8AC3-290847416772}" srcOrd="0" destOrd="0" presId="urn:microsoft.com/office/officeart/2008/layout/VerticalCurvedList"/>
    <dgm:cxn modelId="{9C22319B-BE38-4568-BDC1-99AB941D773A}" type="presParOf" srcId="{8C163561-368A-464B-8AC3-290847416772}" destId="{239A010D-535F-44FF-8274-A74669569E25}" srcOrd="0" destOrd="0" presId="urn:microsoft.com/office/officeart/2008/layout/VerticalCurvedList"/>
    <dgm:cxn modelId="{8AA9F7FE-1C7F-4053-9592-F38FA2C45DDE}" type="presParOf" srcId="{8C163561-368A-464B-8AC3-290847416772}" destId="{7D320737-378C-4B8C-AEBD-51068216900B}" srcOrd="1" destOrd="0" presId="urn:microsoft.com/office/officeart/2008/layout/VerticalCurvedList"/>
    <dgm:cxn modelId="{07457859-2469-4676-883D-C14D57812EC2}" type="presParOf" srcId="{8C163561-368A-464B-8AC3-290847416772}" destId="{C626C0FB-4623-4A86-B194-30FC7A43F690}" srcOrd="2" destOrd="0" presId="urn:microsoft.com/office/officeart/2008/layout/VerticalCurvedList"/>
    <dgm:cxn modelId="{1FFF9438-F9C4-43B9-8960-E24968AA7F52}" type="presParOf" srcId="{8C163561-368A-464B-8AC3-290847416772}" destId="{0DB23378-0D9E-489E-B056-8FF32F56CCC3}" srcOrd="3" destOrd="0" presId="urn:microsoft.com/office/officeart/2008/layout/VerticalCurvedList"/>
    <dgm:cxn modelId="{58945EE9-173C-4B85-A3B8-E935F5CD83E2}" type="presParOf" srcId="{7CDB5B95-D570-47D8-BCE0-E552F8830E24}" destId="{411AB55B-A6A8-48D0-B24D-1FE0443D1EDB}" srcOrd="1" destOrd="0" presId="urn:microsoft.com/office/officeart/2008/layout/VerticalCurvedList"/>
    <dgm:cxn modelId="{1283A7E8-665F-4AA7-8D0B-16D831658A31}" type="presParOf" srcId="{7CDB5B95-D570-47D8-BCE0-E552F8830E24}" destId="{62EFC6DF-9B9D-4498-9FCB-69AB4CF71398}" srcOrd="2" destOrd="0" presId="urn:microsoft.com/office/officeart/2008/layout/VerticalCurvedList"/>
    <dgm:cxn modelId="{DD5D5105-3DEE-4446-959F-7837A49754C6}" type="presParOf" srcId="{62EFC6DF-9B9D-4498-9FCB-69AB4CF71398}" destId="{3A93CF4B-2409-4FAC-8ACE-009A6101783F}" srcOrd="0" destOrd="0" presId="urn:microsoft.com/office/officeart/2008/layout/VerticalCurvedList"/>
    <dgm:cxn modelId="{4F6AC8DD-4586-46FD-A6A7-60054836319C}" type="presParOf" srcId="{7CDB5B95-D570-47D8-BCE0-E552F8830E24}" destId="{D3F14193-5855-4C09-A68A-0623D31128DF}" srcOrd="3" destOrd="0" presId="urn:microsoft.com/office/officeart/2008/layout/VerticalCurvedList"/>
    <dgm:cxn modelId="{CDB56669-3C1C-4F7B-AE81-137B03C77548}" type="presParOf" srcId="{7CDB5B95-D570-47D8-BCE0-E552F8830E24}" destId="{BD8A115F-6910-49FF-9795-3847D8CBD453}" srcOrd="4" destOrd="0" presId="urn:microsoft.com/office/officeart/2008/layout/VerticalCurvedList"/>
    <dgm:cxn modelId="{D4BEDFA2-F79A-45CF-9EF3-70404B07AC42}" type="presParOf" srcId="{BD8A115F-6910-49FF-9795-3847D8CBD453}" destId="{BAAE23CF-93E1-4283-B216-8A16E8BF43B5}" srcOrd="0" destOrd="0" presId="urn:microsoft.com/office/officeart/2008/layout/VerticalCurvedList"/>
    <dgm:cxn modelId="{14126CF8-C37A-4A49-B2D9-27C45CAECB83}" type="presParOf" srcId="{7CDB5B95-D570-47D8-BCE0-E552F8830E24}" destId="{CC9EE4F8-9490-427F-B10E-0E9D697AC42E}" srcOrd="5" destOrd="0" presId="urn:microsoft.com/office/officeart/2008/layout/VerticalCurvedList"/>
    <dgm:cxn modelId="{2DF4A82B-DE5D-4848-B8C2-FC6C414103D5}" type="presParOf" srcId="{7CDB5B95-D570-47D8-BCE0-E552F8830E24}" destId="{99854AA3-86D7-4DB5-AA36-6F45C724EA1C}" srcOrd="6" destOrd="0" presId="urn:microsoft.com/office/officeart/2008/layout/VerticalCurvedList"/>
    <dgm:cxn modelId="{F068BB46-9C6B-457C-946E-3A3DD83FCCDB}" type="presParOf" srcId="{99854AA3-86D7-4DB5-AA36-6F45C724EA1C}" destId="{CC93471B-25DF-4061-9EB5-45EAA8B6183F}" srcOrd="0" destOrd="0" presId="urn:microsoft.com/office/officeart/2008/layout/VerticalCurvedList"/>
    <dgm:cxn modelId="{2ACDABCE-E9BD-4345-867B-35D15442B727}" type="presParOf" srcId="{7CDB5B95-D570-47D8-BCE0-E552F8830E24}" destId="{596E06D9-740A-4EB7-99D6-26FD9CA88D40}" srcOrd="7" destOrd="0" presId="urn:microsoft.com/office/officeart/2008/layout/VerticalCurvedList"/>
    <dgm:cxn modelId="{C3DE49B8-EAE7-41C6-9800-F3742F714455}" type="presParOf" srcId="{7CDB5B95-D570-47D8-BCE0-E552F8830E24}" destId="{9031F968-0A05-4BA8-92EC-3061E9C2118F}" srcOrd="8" destOrd="0" presId="urn:microsoft.com/office/officeart/2008/layout/VerticalCurvedList"/>
    <dgm:cxn modelId="{BF53D10C-220A-4D66-B451-ABA5F8E7B41D}" type="presParOf" srcId="{9031F968-0A05-4BA8-92EC-3061E9C2118F}" destId="{DD20F751-607D-41DA-9959-BD7BBF1B3E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rgbClr val="FFC000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chemeClr val="accent1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DE01DBEC-E0FB-436B-9BA7-203B32CE9C67}" type="presOf" srcId="{F4E49FB6-BAEC-4D61-AE0D-5FA9F57F40D1}" destId="{7D320737-378C-4B8C-AEBD-51068216900B}" srcOrd="0" destOrd="0" presId="urn:microsoft.com/office/officeart/2008/layout/VerticalCurvedList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539CA3FC-CC83-4DC4-A744-D1DCF5382472}" type="presOf" srcId="{AA26FAA2-A785-4E15-BA91-A671C9AEEFB8}" destId="{411AB55B-A6A8-48D0-B24D-1FE0443D1EDB}" srcOrd="0" destOrd="0" presId="urn:microsoft.com/office/officeart/2008/layout/VerticalCurvedList"/>
    <dgm:cxn modelId="{BF6875FF-1D65-433B-B2C6-D0076A36FF3B}" type="presOf" srcId="{7944E05A-E851-4FEB-8F65-54CF019D8607}" destId="{CC9EE4F8-9490-427F-B10E-0E9D697AC42E}" srcOrd="0" destOrd="0" presId="urn:microsoft.com/office/officeart/2008/layout/VerticalCurvedList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0AE02C4F-417A-45BE-9DC1-5C368DF5E737}" type="presOf" srcId="{607E526C-60CD-4A98-A71B-78FCE2BC42A5}" destId="{596E06D9-740A-4EB7-99D6-26FD9CA88D40}" srcOrd="0" destOrd="0" presId="urn:microsoft.com/office/officeart/2008/layout/VerticalCurvedList"/>
    <dgm:cxn modelId="{A8CE2821-EFC4-43C1-B4F7-F2D1F441D39C}" type="presOf" srcId="{8A1426EB-7DE3-47DE-897B-C3F4E225F151}" destId="{D3F14193-5855-4C09-A68A-0623D31128DF}" srcOrd="0" destOrd="0" presId="urn:microsoft.com/office/officeart/2008/layout/VerticalCurvedList"/>
    <dgm:cxn modelId="{547C28D2-8F4E-45E0-BF52-6C66B3FF81D2}" type="presOf" srcId="{89F17C84-8395-4E33-8F8A-878E46DB1974}" destId="{1B922EBE-B39C-4873-8CC5-9E93797307C1}" srcOrd="0" destOrd="0" presId="urn:microsoft.com/office/officeart/2008/layout/VerticalCurvedList"/>
    <dgm:cxn modelId="{E2B787CB-3640-4459-B17B-6FB838FC3393}" type="presParOf" srcId="{1B922EBE-B39C-4873-8CC5-9E93797307C1}" destId="{7CDB5B95-D570-47D8-BCE0-E552F8830E24}" srcOrd="0" destOrd="0" presId="urn:microsoft.com/office/officeart/2008/layout/VerticalCurvedList"/>
    <dgm:cxn modelId="{F8F41AAF-0C7F-4003-8BB4-40660446D16F}" type="presParOf" srcId="{7CDB5B95-D570-47D8-BCE0-E552F8830E24}" destId="{8C163561-368A-464B-8AC3-290847416772}" srcOrd="0" destOrd="0" presId="urn:microsoft.com/office/officeart/2008/layout/VerticalCurvedList"/>
    <dgm:cxn modelId="{E42DD388-D028-4682-AC92-256801EE4AD3}" type="presParOf" srcId="{8C163561-368A-464B-8AC3-290847416772}" destId="{239A010D-535F-44FF-8274-A74669569E25}" srcOrd="0" destOrd="0" presId="urn:microsoft.com/office/officeart/2008/layout/VerticalCurvedList"/>
    <dgm:cxn modelId="{29C76D60-324F-453B-989D-7295DEF10046}" type="presParOf" srcId="{8C163561-368A-464B-8AC3-290847416772}" destId="{7D320737-378C-4B8C-AEBD-51068216900B}" srcOrd="1" destOrd="0" presId="urn:microsoft.com/office/officeart/2008/layout/VerticalCurvedList"/>
    <dgm:cxn modelId="{8D0162AE-5B73-45E9-AD23-D0561D519C96}" type="presParOf" srcId="{8C163561-368A-464B-8AC3-290847416772}" destId="{C626C0FB-4623-4A86-B194-30FC7A43F690}" srcOrd="2" destOrd="0" presId="urn:microsoft.com/office/officeart/2008/layout/VerticalCurvedList"/>
    <dgm:cxn modelId="{51B93C18-EBA1-42CD-A096-2F29575EAF89}" type="presParOf" srcId="{8C163561-368A-464B-8AC3-290847416772}" destId="{0DB23378-0D9E-489E-B056-8FF32F56CCC3}" srcOrd="3" destOrd="0" presId="urn:microsoft.com/office/officeart/2008/layout/VerticalCurvedList"/>
    <dgm:cxn modelId="{8F76444B-06F2-42D4-806F-A4E68B06F8EE}" type="presParOf" srcId="{7CDB5B95-D570-47D8-BCE0-E552F8830E24}" destId="{411AB55B-A6A8-48D0-B24D-1FE0443D1EDB}" srcOrd="1" destOrd="0" presId="urn:microsoft.com/office/officeart/2008/layout/VerticalCurvedList"/>
    <dgm:cxn modelId="{103DEF03-A484-4F7B-B880-C0A10144BD4D}" type="presParOf" srcId="{7CDB5B95-D570-47D8-BCE0-E552F8830E24}" destId="{62EFC6DF-9B9D-4498-9FCB-69AB4CF71398}" srcOrd="2" destOrd="0" presId="urn:microsoft.com/office/officeart/2008/layout/VerticalCurvedList"/>
    <dgm:cxn modelId="{29555B6F-0B07-405A-A2D9-6872A6CA6028}" type="presParOf" srcId="{62EFC6DF-9B9D-4498-9FCB-69AB4CF71398}" destId="{3A93CF4B-2409-4FAC-8ACE-009A6101783F}" srcOrd="0" destOrd="0" presId="urn:microsoft.com/office/officeart/2008/layout/VerticalCurvedList"/>
    <dgm:cxn modelId="{CEB7B944-0FDA-4C19-A2BB-FA7936171415}" type="presParOf" srcId="{7CDB5B95-D570-47D8-BCE0-E552F8830E24}" destId="{D3F14193-5855-4C09-A68A-0623D31128DF}" srcOrd="3" destOrd="0" presId="urn:microsoft.com/office/officeart/2008/layout/VerticalCurvedList"/>
    <dgm:cxn modelId="{9FA0754C-D03D-4D8E-B3DA-6C816E83FE56}" type="presParOf" srcId="{7CDB5B95-D570-47D8-BCE0-E552F8830E24}" destId="{BD8A115F-6910-49FF-9795-3847D8CBD453}" srcOrd="4" destOrd="0" presId="urn:microsoft.com/office/officeart/2008/layout/VerticalCurvedList"/>
    <dgm:cxn modelId="{4E4D3DBE-FA32-4647-9685-E1AF9189D35E}" type="presParOf" srcId="{BD8A115F-6910-49FF-9795-3847D8CBD453}" destId="{BAAE23CF-93E1-4283-B216-8A16E8BF43B5}" srcOrd="0" destOrd="0" presId="urn:microsoft.com/office/officeart/2008/layout/VerticalCurvedList"/>
    <dgm:cxn modelId="{9C135EC8-C0B0-4545-ACD8-F1D823A341F2}" type="presParOf" srcId="{7CDB5B95-D570-47D8-BCE0-E552F8830E24}" destId="{CC9EE4F8-9490-427F-B10E-0E9D697AC42E}" srcOrd="5" destOrd="0" presId="urn:microsoft.com/office/officeart/2008/layout/VerticalCurvedList"/>
    <dgm:cxn modelId="{3CB4BAD0-6305-4EA5-80CF-8A5F6DADB592}" type="presParOf" srcId="{7CDB5B95-D570-47D8-BCE0-E552F8830E24}" destId="{99854AA3-86D7-4DB5-AA36-6F45C724EA1C}" srcOrd="6" destOrd="0" presId="urn:microsoft.com/office/officeart/2008/layout/VerticalCurvedList"/>
    <dgm:cxn modelId="{3E62123A-DCA9-4FC1-947E-3F7DF31493AC}" type="presParOf" srcId="{99854AA3-86D7-4DB5-AA36-6F45C724EA1C}" destId="{CC93471B-25DF-4061-9EB5-45EAA8B6183F}" srcOrd="0" destOrd="0" presId="urn:microsoft.com/office/officeart/2008/layout/VerticalCurvedList"/>
    <dgm:cxn modelId="{2E20D846-C2FB-4537-A327-3E8DF18113A8}" type="presParOf" srcId="{7CDB5B95-D570-47D8-BCE0-E552F8830E24}" destId="{596E06D9-740A-4EB7-99D6-26FD9CA88D40}" srcOrd="7" destOrd="0" presId="urn:microsoft.com/office/officeart/2008/layout/VerticalCurvedList"/>
    <dgm:cxn modelId="{7E717292-D92E-46AD-A822-0181D94DD188}" type="presParOf" srcId="{7CDB5B95-D570-47D8-BCE0-E552F8830E24}" destId="{9031F968-0A05-4BA8-92EC-3061E9C2118F}" srcOrd="8" destOrd="0" presId="urn:microsoft.com/office/officeart/2008/layout/VerticalCurvedList"/>
    <dgm:cxn modelId="{0E361610-18CB-4CF9-9840-CBA2143742C4}" type="presParOf" srcId="{9031F968-0A05-4BA8-92EC-3061E9C2118F}" destId="{DD20F751-607D-41DA-9959-BD7BBF1B3E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rgbClr val="FFC000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411CB555-6FC2-4DA4-B4F4-D624B84343DD}" type="presOf" srcId="{7944E05A-E851-4FEB-8F65-54CF019D8607}" destId="{CC9EE4F8-9490-427F-B10E-0E9D697AC42E}" srcOrd="0" destOrd="0" presId="urn:microsoft.com/office/officeart/2008/layout/VerticalCurvedList"/>
    <dgm:cxn modelId="{9FD4C22C-224D-4776-A815-008F642342F6}" type="presOf" srcId="{8A1426EB-7DE3-47DE-897B-C3F4E225F151}" destId="{D3F14193-5855-4C09-A68A-0623D31128DF}" srcOrd="0" destOrd="0" presId="urn:microsoft.com/office/officeart/2008/layout/VerticalCurvedList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68977B63-1ED7-4658-908D-1E81B6D03384}" type="presOf" srcId="{89F17C84-8395-4E33-8F8A-878E46DB1974}" destId="{1B922EBE-B39C-4873-8CC5-9E93797307C1}" srcOrd="0" destOrd="0" presId="urn:microsoft.com/office/officeart/2008/layout/VerticalCurvedList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3149903C-5899-429D-AC3A-B16550D4FB95}" type="presOf" srcId="{F4E49FB6-BAEC-4D61-AE0D-5FA9F57F40D1}" destId="{7D320737-378C-4B8C-AEBD-51068216900B}" srcOrd="0" destOrd="0" presId="urn:microsoft.com/office/officeart/2008/layout/VerticalCurvedList"/>
    <dgm:cxn modelId="{4114230D-9917-41CC-B3D5-833E19AA73E9}" type="presOf" srcId="{AA26FAA2-A785-4E15-BA91-A671C9AEEFB8}" destId="{411AB55B-A6A8-48D0-B24D-1FE0443D1EDB}" srcOrd="0" destOrd="0" presId="urn:microsoft.com/office/officeart/2008/layout/VerticalCurvedList"/>
    <dgm:cxn modelId="{C305800C-9CE7-4086-AB74-333CE994D3BD}" type="presOf" srcId="{607E526C-60CD-4A98-A71B-78FCE2BC42A5}" destId="{596E06D9-740A-4EB7-99D6-26FD9CA88D40}" srcOrd="0" destOrd="0" presId="urn:microsoft.com/office/officeart/2008/layout/VerticalCurvedList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5BAF5C30-C7B7-436C-9E5A-B76D02C28668}" type="presParOf" srcId="{1B922EBE-B39C-4873-8CC5-9E93797307C1}" destId="{7CDB5B95-D570-47D8-BCE0-E552F8830E24}" srcOrd="0" destOrd="0" presId="urn:microsoft.com/office/officeart/2008/layout/VerticalCurvedList"/>
    <dgm:cxn modelId="{4B9243F1-795A-41C7-AC82-F78C31FABF0A}" type="presParOf" srcId="{7CDB5B95-D570-47D8-BCE0-E552F8830E24}" destId="{8C163561-368A-464B-8AC3-290847416772}" srcOrd="0" destOrd="0" presId="urn:microsoft.com/office/officeart/2008/layout/VerticalCurvedList"/>
    <dgm:cxn modelId="{714935DC-E540-4D6E-963B-D24ACBC2D77B}" type="presParOf" srcId="{8C163561-368A-464B-8AC3-290847416772}" destId="{239A010D-535F-44FF-8274-A74669569E25}" srcOrd="0" destOrd="0" presId="urn:microsoft.com/office/officeart/2008/layout/VerticalCurvedList"/>
    <dgm:cxn modelId="{9FE608EC-6F76-4223-8D25-E4ADB2C8525E}" type="presParOf" srcId="{8C163561-368A-464B-8AC3-290847416772}" destId="{7D320737-378C-4B8C-AEBD-51068216900B}" srcOrd="1" destOrd="0" presId="urn:microsoft.com/office/officeart/2008/layout/VerticalCurvedList"/>
    <dgm:cxn modelId="{4C33062F-816B-42A5-B10D-7B2EFF6CE531}" type="presParOf" srcId="{8C163561-368A-464B-8AC3-290847416772}" destId="{C626C0FB-4623-4A86-B194-30FC7A43F690}" srcOrd="2" destOrd="0" presId="urn:microsoft.com/office/officeart/2008/layout/VerticalCurvedList"/>
    <dgm:cxn modelId="{30382514-22AC-45D4-8226-379A9FFAC9EA}" type="presParOf" srcId="{8C163561-368A-464B-8AC3-290847416772}" destId="{0DB23378-0D9E-489E-B056-8FF32F56CCC3}" srcOrd="3" destOrd="0" presId="urn:microsoft.com/office/officeart/2008/layout/VerticalCurvedList"/>
    <dgm:cxn modelId="{143F5949-A5C0-4E0D-8B48-226FE2BC7899}" type="presParOf" srcId="{7CDB5B95-D570-47D8-BCE0-E552F8830E24}" destId="{411AB55B-A6A8-48D0-B24D-1FE0443D1EDB}" srcOrd="1" destOrd="0" presId="urn:microsoft.com/office/officeart/2008/layout/VerticalCurvedList"/>
    <dgm:cxn modelId="{64C3AF4B-A6B3-484C-B4DD-115FCB909B6E}" type="presParOf" srcId="{7CDB5B95-D570-47D8-BCE0-E552F8830E24}" destId="{62EFC6DF-9B9D-4498-9FCB-69AB4CF71398}" srcOrd="2" destOrd="0" presId="urn:microsoft.com/office/officeart/2008/layout/VerticalCurvedList"/>
    <dgm:cxn modelId="{37D3F447-9606-46B1-BCDE-3DD7FB03E9CC}" type="presParOf" srcId="{62EFC6DF-9B9D-4498-9FCB-69AB4CF71398}" destId="{3A93CF4B-2409-4FAC-8ACE-009A6101783F}" srcOrd="0" destOrd="0" presId="urn:microsoft.com/office/officeart/2008/layout/VerticalCurvedList"/>
    <dgm:cxn modelId="{3AFC9B7F-16FA-476B-82C8-AFB5D6DB13BE}" type="presParOf" srcId="{7CDB5B95-D570-47D8-BCE0-E552F8830E24}" destId="{D3F14193-5855-4C09-A68A-0623D31128DF}" srcOrd="3" destOrd="0" presId="urn:microsoft.com/office/officeart/2008/layout/VerticalCurvedList"/>
    <dgm:cxn modelId="{5FA5011E-043C-4385-B8F8-1AB0E93007BA}" type="presParOf" srcId="{7CDB5B95-D570-47D8-BCE0-E552F8830E24}" destId="{BD8A115F-6910-49FF-9795-3847D8CBD453}" srcOrd="4" destOrd="0" presId="urn:microsoft.com/office/officeart/2008/layout/VerticalCurvedList"/>
    <dgm:cxn modelId="{BDC42196-9E0E-4956-9361-3B75CC405988}" type="presParOf" srcId="{BD8A115F-6910-49FF-9795-3847D8CBD453}" destId="{BAAE23CF-93E1-4283-B216-8A16E8BF43B5}" srcOrd="0" destOrd="0" presId="urn:microsoft.com/office/officeart/2008/layout/VerticalCurvedList"/>
    <dgm:cxn modelId="{925C196F-7834-4607-9882-5D66FCBC4FEE}" type="presParOf" srcId="{7CDB5B95-D570-47D8-BCE0-E552F8830E24}" destId="{CC9EE4F8-9490-427F-B10E-0E9D697AC42E}" srcOrd="5" destOrd="0" presId="urn:microsoft.com/office/officeart/2008/layout/VerticalCurvedList"/>
    <dgm:cxn modelId="{E78415D0-BDC9-4863-9C46-4623B68B223C}" type="presParOf" srcId="{7CDB5B95-D570-47D8-BCE0-E552F8830E24}" destId="{99854AA3-86D7-4DB5-AA36-6F45C724EA1C}" srcOrd="6" destOrd="0" presId="urn:microsoft.com/office/officeart/2008/layout/VerticalCurvedList"/>
    <dgm:cxn modelId="{B9CADB66-77B6-4E22-B66B-533FC832BD53}" type="presParOf" srcId="{99854AA3-86D7-4DB5-AA36-6F45C724EA1C}" destId="{CC93471B-25DF-4061-9EB5-45EAA8B6183F}" srcOrd="0" destOrd="0" presId="urn:microsoft.com/office/officeart/2008/layout/VerticalCurvedList"/>
    <dgm:cxn modelId="{6B577215-016C-4892-A256-FB6AAF98411F}" type="presParOf" srcId="{7CDB5B95-D570-47D8-BCE0-E552F8830E24}" destId="{596E06D9-740A-4EB7-99D6-26FD9CA88D40}" srcOrd="7" destOrd="0" presId="urn:microsoft.com/office/officeart/2008/layout/VerticalCurvedList"/>
    <dgm:cxn modelId="{89260893-D62C-4E62-806F-C52FBC2C0483}" type="presParOf" srcId="{7CDB5B95-D570-47D8-BCE0-E552F8830E24}" destId="{9031F968-0A05-4BA8-92EC-3061E9C2118F}" srcOrd="8" destOrd="0" presId="urn:microsoft.com/office/officeart/2008/layout/VerticalCurvedList"/>
    <dgm:cxn modelId="{F0C3EB4E-B99F-42DD-B9B4-58B3BADEC205}" type="presParOf" srcId="{9031F968-0A05-4BA8-92EC-3061E9C2118F}" destId="{DD20F751-607D-41DA-9959-BD7BBF1B3E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06952" cy="4800600"/>
        <a:chOff x="0" y="0"/>
        <a:chExt cx="7206952" cy="4800600"/>
      </a:xfrm>
    </dsp:grpSpPr>
    <dsp:sp modelId="{7D320737-378C-4B8C-AEBD-51068216900B}">
      <dsp:nvSpPr>
        <dsp:cNvPr id="4" name="空心弧 3"/>
        <dsp:cNvSpPr/>
      </dsp:nvSpPr>
      <dsp:spPr bwMode="white">
        <a:xfrm>
          <a:off x="-5373491" y="-843703"/>
          <a:ext cx="6488006" cy="6488006"/>
        </a:xfrm>
        <a:prstGeom prst="blockArc">
          <a:avLst>
            <a:gd name="adj1" fmla="val 18900000"/>
            <a:gd name="adj2" fmla="val 2700000"/>
            <a:gd name="adj3" fmla="val 278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-5373491" y="-843703"/>
        <a:ext cx="6488006" cy="6488006"/>
      </dsp:txXfrm>
    </dsp:sp>
    <dsp:sp modelId="{411AB55B-A6A8-48D0-B24D-1FE0443D1EDB}">
      <dsp:nvSpPr>
        <dsp:cNvPr id="7" name="矩形 6"/>
        <dsp:cNvSpPr/>
      </dsp:nvSpPr>
      <dsp:spPr bwMode="white">
        <a:xfrm>
          <a:off x="608716" y="369070"/>
          <a:ext cx="6598236" cy="738524"/>
        </a:xfrm>
        <a:prstGeom prst="rect">
          <a:avLst/>
        </a:prstGeom>
        <a:solidFill>
          <a:srgbClr val="FFC000"/>
        </a:solidFill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608716" y="369070"/>
        <a:ext cx="6598236" cy="738524"/>
      </dsp:txXfrm>
    </dsp:sp>
    <dsp:sp modelId="{3A93CF4B-2409-4FAC-8ACE-009A6101783F}">
      <dsp:nvSpPr>
        <dsp:cNvPr id="8" name="椭圆 7"/>
        <dsp:cNvSpPr/>
      </dsp:nvSpPr>
      <dsp:spPr bwMode="white">
        <a:xfrm>
          <a:off x="147138" y="276755"/>
          <a:ext cx="923155" cy="923155"/>
        </a:xfrm>
        <a:prstGeom prst="ellipse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Xfrm>
        <a:off x="147138" y="276755"/>
        <a:ext cx="923155" cy="923155"/>
      </dsp:txXfrm>
    </dsp:sp>
    <dsp:sp modelId="{D3F14193-5855-4C09-A68A-0623D31128DF}">
      <dsp:nvSpPr>
        <dsp:cNvPr id="9" name="矩形 8"/>
        <dsp:cNvSpPr/>
      </dsp:nvSpPr>
      <dsp:spPr bwMode="white">
        <a:xfrm>
          <a:off x="1032129" y="1477049"/>
          <a:ext cx="6174823" cy="738524"/>
        </a:xfrm>
        <a:prstGeom prst="rect">
          <a:avLst/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1477049"/>
        <a:ext cx="6174823" cy="738524"/>
      </dsp:txXfrm>
    </dsp:sp>
    <dsp:sp modelId="{BAAE23CF-93E1-4283-B216-8A16E8BF43B5}">
      <dsp:nvSpPr>
        <dsp:cNvPr id="10" name="椭圆 9"/>
        <dsp:cNvSpPr/>
      </dsp:nvSpPr>
      <dsp:spPr bwMode="white">
        <a:xfrm>
          <a:off x="570551" y="1384733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1384733"/>
        <a:ext cx="923155" cy="923155"/>
      </dsp:txXfrm>
    </dsp:sp>
    <dsp:sp modelId="{CC9EE4F8-9490-427F-B10E-0E9D697AC42E}">
      <dsp:nvSpPr>
        <dsp:cNvPr id="11" name="矩形 10"/>
        <dsp:cNvSpPr/>
      </dsp:nvSpPr>
      <dsp:spPr bwMode="white">
        <a:xfrm>
          <a:off x="1032129" y="2585027"/>
          <a:ext cx="6174823" cy="738524"/>
        </a:xfrm>
        <a:prstGeom prst="rect">
          <a:avLst/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2585027"/>
        <a:ext cx="6174823" cy="738524"/>
      </dsp:txXfrm>
    </dsp:sp>
    <dsp:sp modelId="{CC93471B-25DF-4061-9EB5-45EAA8B6183F}">
      <dsp:nvSpPr>
        <dsp:cNvPr id="12" name="椭圆 11"/>
        <dsp:cNvSpPr/>
      </dsp:nvSpPr>
      <dsp:spPr bwMode="white">
        <a:xfrm>
          <a:off x="570551" y="2492712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2492712"/>
        <a:ext cx="923155" cy="923155"/>
      </dsp:txXfrm>
    </dsp:sp>
    <dsp:sp modelId="{596E06D9-740A-4EB7-99D6-26FD9CA88D40}">
      <dsp:nvSpPr>
        <dsp:cNvPr id="13" name="矩形 12"/>
        <dsp:cNvSpPr/>
      </dsp:nvSpPr>
      <dsp:spPr bwMode="white">
        <a:xfrm>
          <a:off x="608716" y="3693006"/>
          <a:ext cx="6598236" cy="738524"/>
        </a:xfrm>
        <a:prstGeom prst="rect">
          <a:avLst/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608716" y="3693006"/>
        <a:ext cx="6598236" cy="738524"/>
      </dsp:txXfrm>
    </dsp:sp>
    <dsp:sp modelId="{DD20F751-607D-41DA-9959-BD7BBF1B3E8D}">
      <dsp:nvSpPr>
        <dsp:cNvPr id="14" name="椭圆 13"/>
        <dsp:cNvSpPr/>
      </dsp:nvSpPr>
      <dsp:spPr bwMode="white">
        <a:xfrm>
          <a:off x="147138" y="3600690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147138" y="3600690"/>
        <a:ext cx="923155" cy="923155"/>
      </dsp:txXfrm>
    </dsp:sp>
    <dsp:sp modelId="{239A010D-535F-44FF-8274-A74669569E25}">
      <dsp:nvSpPr>
        <dsp:cNvPr id="3" name="矩形 2" hidden="1"/>
        <dsp:cNvSpPr/>
      </dsp:nvSpPr>
      <dsp:spPr bwMode="white">
        <a:xfrm>
          <a:off x="133641" y="101171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101171"/>
        <a:ext cx="36000" cy="36000"/>
      </dsp:txXfrm>
    </dsp:sp>
    <dsp:sp modelId="{C626C0FB-4623-4A86-B194-30FC7A43F690}">
      <dsp:nvSpPr>
        <dsp:cNvPr id="5" name="矩形 4" hidden="1"/>
        <dsp:cNvSpPr/>
      </dsp:nvSpPr>
      <dsp:spPr bwMode="white">
        <a:xfrm>
          <a:off x="1078515" y="2382300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78515" y="2382300"/>
        <a:ext cx="36000" cy="36000"/>
      </dsp:txXfrm>
    </dsp:sp>
    <dsp:sp modelId="{0DB23378-0D9E-489E-B056-8FF32F56CCC3}">
      <dsp:nvSpPr>
        <dsp:cNvPr id="6" name="矩形 5" hidden="1"/>
        <dsp:cNvSpPr/>
      </dsp:nvSpPr>
      <dsp:spPr bwMode="white">
        <a:xfrm>
          <a:off x="133641" y="4663429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4663429"/>
        <a:ext cx="36000" cy="3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20737-378C-4B8C-AEBD-51068216900B}">
      <dsp:nvSpPr>
        <dsp:cNvPr id="0" name=""/>
        <dsp:cNvSpPr/>
      </dsp:nvSpPr>
      <dsp:spPr>
        <a:xfrm>
          <a:off x="-5427711" y="-831103"/>
          <a:ext cx="6462806" cy="6462806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AB55B-A6A8-48D0-B24D-1FE0443D1EDB}">
      <dsp:nvSpPr>
        <dsp:cNvPr id="0" name=""/>
        <dsp:cNvSpPr/>
      </dsp:nvSpPr>
      <dsp:spPr>
        <a:xfrm>
          <a:off x="541895" y="369070"/>
          <a:ext cx="6598235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kern="1200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kern="1200" dirty="0">
            <a:latin typeface="宋体" pitchFamily="2" charset="-122"/>
            <a:ea typeface="宋体" pitchFamily="2" charset="-122"/>
          </a:endParaRPr>
        </a:p>
      </dsp:txBody>
      <dsp:txXfrm>
        <a:off x="541895" y="369070"/>
        <a:ext cx="6598235" cy="738524"/>
      </dsp:txXfrm>
    </dsp:sp>
    <dsp:sp modelId="{3A93CF4B-2409-4FAC-8ACE-009A6101783F}">
      <dsp:nvSpPr>
        <dsp:cNvPr id="0" name=""/>
        <dsp:cNvSpPr/>
      </dsp:nvSpPr>
      <dsp:spPr>
        <a:xfrm>
          <a:off x="80318" y="276754"/>
          <a:ext cx="923155" cy="923155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D3F14193-5855-4C09-A68A-0623D31128DF}">
      <dsp:nvSpPr>
        <dsp:cNvPr id="0" name=""/>
        <dsp:cNvSpPr/>
      </dsp:nvSpPr>
      <dsp:spPr>
        <a:xfrm>
          <a:off x="965308" y="1477048"/>
          <a:ext cx="6174822" cy="738524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kern="1200" dirty="0" smtClean="0">
              <a:ea typeface="黑体" panose="02010609060101010101" pitchFamily="49" charset="-122"/>
            </a:rPr>
            <a:t>实验任务</a:t>
          </a:r>
          <a:endParaRPr lang="en-US" altLang="zh-CN" sz="3000" b="1" kern="1200" dirty="0" smtClean="0">
            <a:ea typeface="宋体" pitchFamily="2" charset="-122"/>
          </a:endParaRPr>
        </a:p>
      </dsp:txBody>
      <dsp:txXfrm>
        <a:off x="965308" y="1477048"/>
        <a:ext cx="6174822" cy="738524"/>
      </dsp:txXfrm>
    </dsp:sp>
    <dsp:sp modelId="{BAAE23CF-93E1-4283-B216-8A16E8BF43B5}">
      <dsp:nvSpPr>
        <dsp:cNvPr id="0" name=""/>
        <dsp:cNvSpPr/>
      </dsp:nvSpPr>
      <dsp:spPr>
        <a:xfrm>
          <a:off x="503730" y="1384733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9EE4F8-9490-427F-B10E-0E9D697AC42E}">
      <dsp:nvSpPr>
        <dsp:cNvPr id="0" name=""/>
        <dsp:cNvSpPr/>
      </dsp:nvSpPr>
      <dsp:spPr>
        <a:xfrm>
          <a:off x="965308" y="2585027"/>
          <a:ext cx="6174822" cy="738524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kern="1200" dirty="0" smtClean="0">
              <a:ea typeface="黑体" panose="02010609060101010101" pitchFamily="49" charset="-122"/>
            </a:rPr>
            <a:t>实验原理</a:t>
          </a:r>
          <a:endParaRPr lang="en-US" altLang="zh-CN" sz="3000" b="1" kern="1200" dirty="0" smtClean="0">
            <a:ea typeface="宋体" pitchFamily="2" charset="-122"/>
          </a:endParaRPr>
        </a:p>
      </dsp:txBody>
      <dsp:txXfrm>
        <a:off x="965308" y="2585027"/>
        <a:ext cx="6174822" cy="738524"/>
      </dsp:txXfrm>
    </dsp:sp>
    <dsp:sp modelId="{CC93471B-25DF-4061-9EB5-45EAA8B6183F}">
      <dsp:nvSpPr>
        <dsp:cNvPr id="0" name=""/>
        <dsp:cNvSpPr/>
      </dsp:nvSpPr>
      <dsp:spPr>
        <a:xfrm>
          <a:off x="503730" y="2492711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6E06D9-740A-4EB7-99D6-26FD9CA88D40}">
      <dsp:nvSpPr>
        <dsp:cNvPr id="0" name=""/>
        <dsp:cNvSpPr/>
      </dsp:nvSpPr>
      <dsp:spPr>
        <a:xfrm>
          <a:off x="541895" y="3693005"/>
          <a:ext cx="6598235" cy="738524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kern="1200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kern="1200" dirty="0" smtClean="0">
            <a:ea typeface="宋体" pitchFamily="2" charset="-122"/>
          </a:endParaRPr>
        </a:p>
      </dsp:txBody>
      <dsp:txXfrm>
        <a:off x="541895" y="3693005"/>
        <a:ext cx="6598235" cy="738524"/>
      </dsp:txXfrm>
    </dsp:sp>
    <dsp:sp modelId="{DD20F751-607D-41DA-9959-BD7BBF1B3E8D}">
      <dsp:nvSpPr>
        <dsp:cNvPr id="0" name=""/>
        <dsp:cNvSpPr/>
      </dsp:nvSpPr>
      <dsp:spPr>
        <a:xfrm>
          <a:off x="80318" y="3600690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06952" cy="4800600"/>
        <a:chOff x="0" y="0"/>
        <a:chExt cx="7206952" cy="4800600"/>
      </a:xfrm>
    </dsp:grpSpPr>
    <dsp:sp modelId="{7D320737-378C-4B8C-AEBD-51068216900B}">
      <dsp:nvSpPr>
        <dsp:cNvPr id="4" name="空心弧 3"/>
        <dsp:cNvSpPr/>
      </dsp:nvSpPr>
      <dsp:spPr bwMode="white">
        <a:xfrm>
          <a:off x="-5373491" y="-843703"/>
          <a:ext cx="6488006" cy="6488006"/>
        </a:xfrm>
        <a:prstGeom prst="blockArc">
          <a:avLst>
            <a:gd name="adj1" fmla="val 18900000"/>
            <a:gd name="adj2" fmla="val 2700000"/>
            <a:gd name="adj3" fmla="val 278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-5373491" y="-843703"/>
        <a:ext cx="6488006" cy="6488006"/>
      </dsp:txXfrm>
    </dsp:sp>
    <dsp:sp modelId="{411AB55B-A6A8-48D0-B24D-1FE0443D1EDB}">
      <dsp:nvSpPr>
        <dsp:cNvPr id="7" name="矩形 6"/>
        <dsp:cNvSpPr/>
      </dsp:nvSpPr>
      <dsp:spPr bwMode="white">
        <a:xfrm>
          <a:off x="608716" y="369070"/>
          <a:ext cx="6598236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608716" y="369070"/>
        <a:ext cx="6598236" cy="738524"/>
      </dsp:txXfrm>
    </dsp:sp>
    <dsp:sp modelId="{3A93CF4B-2409-4FAC-8ACE-009A6101783F}">
      <dsp:nvSpPr>
        <dsp:cNvPr id="8" name="椭圆 7"/>
        <dsp:cNvSpPr/>
      </dsp:nvSpPr>
      <dsp:spPr bwMode="white">
        <a:xfrm>
          <a:off x="147138" y="276755"/>
          <a:ext cx="923155" cy="923155"/>
        </a:xfrm>
        <a:prstGeom prst="ellipse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Xfrm>
        <a:off x="147138" y="276755"/>
        <a:ext cx="923155" cy="923155"/>
      </dsp:txXfrm>
    </dsp:sp>
    <dsp:sp modelId="{D3F14193-5855-4C09-A68A-0623D31128DF}">
      <dsp:nvSpPr>
        <dsp:cNvPr id="9" name="矩形 8"/>
        <dsp:cNvSpPr/>
      </dsp:nvSpPr>
      <dsp:spPr bwMode="white">
        <a:xfrm>
          <a:off x="1032129" y="1477049"/>
          <a:ext cx="6174823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1477049"/>
        <a:ext cx="6174823" cy="738524"/>
      </dsp:txXfrm>
    </dsp:sp>
    <dsp:sp modelId="{BAAE23CF-93E1-4283-B216-8A16E8BF43B5}">
      <dsp:nvSpPr>
        <dsp:cNvPr id="10" name="椭圆 9"/>
        <dsp:cNvSpPr/>
      </dsp:nvSpPr>
      <dsp:spPr bwMode="white">
        <a:xfrm>
          <a:off x="570551" y="1384733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1384733"/>
        <a:ext cx="923155" cy="923155"/>
      </dsp:txXfrm>
    </dsp:sp>
    <dsp:sp modelId="{CC9EE4F8-9490-427F-B10E-0E9D697AC42E}">
      <dsp:nvSpPr>
        <dsp:cNvPr id="11" name="矩形 10"/>
        <dsp:cNvSpPr/>
      </dsp:nvSpPr>
      <dsp:spPr bwMode="white">
        <a:xfrm>
          <a:off x="1032129" y="2585027"/>
          <a:ext cx="6174823" cy="738524"/>
        </a:xfrm>
        <a:prstGeom prst="rect">
          <a:avLst/>
        </a:prstGeom>
        <a:solidFill>
          <a:srgbClr val="FFC000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2585027"/>
        <a:ext cx="6174823" cy="738524"/>
      </dsp:txXfrm>
    </dsp:sp>
    <dsp:sp modelId="{CC93471B-25DF-4061-9EB5-45EAA8B6183F}">
      <dsp:nvSpPr>
        <dsp:cNvPr id="12" name="椭圆 11"/>
        <dsp:cNvSpPr/>
      </dsp:nvSpPr>
      <dsp:spPr bwMode="white">
        <a:xfrm>
          <a:off x="570551" y="2492712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2492712"/>
        <a:ext cx="923155" cy="923155"/>
      </dsp:txXfrm>
    </dsp:sp>
    <dsp:sp modelId="{596E06D9-740A-4EB7-99D6-26FD9CA88D40}">
      <dsp:nvSpPr>
        <dsp:cNvPr id="13" name="矩形 12"/>
        <dsp:cNvSpPr/>
      </dsp:nvSpPr>
      <dsp:spPr bwMode="white">
        <a:xfrm>
          <a:off x="608716" y="3693006"/>
          <a:ext cx="6598236" cy="738524"/>
        </a:xfrm>
        <a:prstGeom prst="rect">
          <a:avLst/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608716" y="3693006"/>
        <a:ext cx="6598236" cy="738524"/>
      </dsp:txXfrm>
    </dsp:sp>
    <dsp:sp modelId="{DD20F751-607D-41DA-9959-BD7BBF1B3E8D}">
      <dsp:nvSpPr>
        <dsp:cNvPr id="14" name="椭圆 13"/>
        <dsp:cNvSpPr/>
      </dsp:nvSpPr>
      <dsp:spPr bwMode="white">
        <a:xfrm>
          <a:off x="147138" y="3600690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147138" y="3600690"/>
        <a:ext cx="923155" cy="923155"/>
      </dsp:txXfrm>
    </dsp:sp>
    <dsp:sp modelId="{239A010D-535F-44FF-8274-A74669569E25}">
      <dsp:nvSpPr>
        <dsp:cNvPr id="3" name="矩形 2" hidden="1"/>
        <dsp:cNvSpPr/>
      </dsp:nvSpPr>
      <dsp:spPr bwMode="white">
        <a:xfrm>
          <a:off x="133641" y="101171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101171"/>
        <a:ext cx="36000" cy="36000"/>
      </dsp:txXfrm>
    </dsp:sp>
    <dsp:sp modelId="{C626C0FB-4623-4A86-B194-30FC7A43F690}">
      <dsp:nvSpPr>
        <dsp:cNvPr id="5" name="矩形 4" hidden="1"/>
        <dsp:cNvSpPr/>
      </dsp:nvSpPr>
      <dsp:spPr bwMode="white">
        <a:xfrm>
          <a:off x="1078515" y="2382300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78515" y="2382300"/>
        <a:ext cx="36000" cy="36000"/>
      </dsp:txXfrm>
    </dsp:sp>
    <dsp:sp modelId="{0DB23378-0D9E-489E-B056-8FF32F56CCC3}">
      <dsp:nvSpPr>
        <dsp:cNvPr id="6" name="矩形 5" hidden="1"/>
        <dsp:cNvSpPr/>
      </dsp:nvSpPr>
      <dsp:spPr bwMode="white">
        <a:xfrm>
          <a:off x="133641" y="4663429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4663429"/>
        <a:ext cx="36000" cy="36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06952" cy="4800600"/>
        <a:chOff x="0" y="0"/>
        <a:chExt cx="7206952" cy="4800600"/>
      </a:xfrm>
    </dsp:grpSpPr>
    <dsp:sp modelId="{7D320737-378C-4B8C-AEBD-51068216900B}">
      <dsp:nvSpPr>
        <dsp:cNvPr id="4" name="空心弧 3"/>
        <dsp:cNvSpPr/>
      </dsp:nvSpPr>
      <dsp:spPr bwMode="white">
        <a:xfrm>
          <a:off x="-5373491" y="-843703"/>
          <a:ext cx="6488006" cy="6488006"/>
        </a:xfrm>
        <a:prstGeom prst="blockArc">
          <a:avLst>
            <a:gd name="adj1" fmla="val 18900000"/>
            <a:gd name="adj2" fmla="val 2700000"/>
            <a:gd name="adj3" fmla="val 278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-5373491" y="-843703"/>
        <a:ext cx="6488006" cy="6488006"/>
      </dsp:txXfrm>
    </dsp:sp>
    <dsp:sp modelId="{411AB55B-A6A8-48D0-B24D-1FE0443D1EDB}">
      <dsp:nvSpPr>
        <dsp:cNvPr id="7" name="矩形 6"/>
        <dsp:cNvSpPr/>
      </dsp:nvSpPr>
      <dsp:spPr bwMode="white">
        <a:xfrm>
          <a:off x="608716" y="369070"/>
          <a:ext cx="6598236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608716" y="369070"/>
        <a:ext cx="6598236" cy="738524"/>
      </dsp:txXfrm>
    </dsp:sp>
    <dsp:sp modelId="{3A93CF4B-2409-4FAC-8ACE-009A6101783F}">
      <dsp:nvSpPr>
        <dsp:cNvPr id="8" name="椭圆 7"/>
        <dsp:cNvSpPr/>
      </dsp:nvSpPr>
      <dsp:spPr bwMode="white">
        <a:xfrm>
          <a:off x="147138" y="276755"/>
          <a:ext cx="923155" cy="923155"/>
        </a:xfrm>
        <a:prstGeom prst="ellipse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Xfrm>
        <a:off x="147138" y="276755"/>
        <a:ext cx="923155" cy="923155"/>
      </dsp:txXfrm>
    </dsp:sp>
    <dsp:sp modelId="{D3F14193-5855-4C09-A68A-0623D31128DF}">
      <dsp:nvSpPr>
        <dsp:cNvPr id="9" name="矩形 8"/>
        <dsp:cNvSpPr/>
      </dsp:nvSpPr>
      <dsp:spPr bwMode="white">
        <a:xfrm>
          <a:off x="1032129" y="1477049"/>
          <a:ext cx="6174823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1477049"/>
        <a:ext cx="6174823" cy="738524"/>
      </dsp:txXfrm>
    </dsp:sp>
    <dsp:sp modelId="{BAAE23CF-93E1-4283-B216-8A16E8BF43B5}">
      <dsp:nvSpPr>
        <dsp:cNvPr id="10" name="椭圆 9"/>
        <dsp:cNvSpPr/>
      </dsp:nvSpPr>
      <dsp:spPr bwMode="white">
        <a:xfrm>
          <a:off x="570551" y="1384733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1384733"/>
        <a:ext cx="923155" cy="923155"/>
      </dsp:txXfrm>
    </dsp:sp>
    <dsp:sp modelId="{CC9EE4F8-9490-427F-B10E-0E9D697AC42E}">
      <dsp:nvSpPr>
        <dsp:cNvPr id="11" name="矩形 10"/>
        <dsp:cNvSpPr/>
      </dsp:nvSpPr>
      <dsp:spPr bwMode="white">
        <a:xfrm>
          <a:off x="1032129" y="2585027"/>
          <a:ext cx="6174823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2585027"/>
        <a:ext cx="6174823" cy="738524"/>
      </dsp:txXfrm>
    </dsp:sp>
    <dsp:sp modelId="{CC93471B-25DF-4061-9EB5-45EAA8B6183F}">
      <dsp:nvSpPr>
        <dsp:cNvPr id="12" name="椭圆 11"/>
        <dsp:cNvSpPr/>
      </dsp:nvSpPr>
      <dsp:spPr bwMode="white">
        <a:xfrm>
          <a:off x="570551" y="2492712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2492712"/>
        <a:ext cx="923155" cy="923155"/>
      </dsp:txXfrm>
    </dsp:sp>
    <dsp:sp modelId="{596E06D9-740A-4EB7-99D6-26FD9CA88D40}">
      <dsp:nvSpPr>
        <dsp:cNvPr id="13" name="矩形 12"/>
        <dsp:cNvSpPr/>
      </dsp:nvSpPr>
      <dsp:spPr bwMode="white">
        <a:xfrm>
          <a:off x="608716" y="3693006"/>
          <a:ext cx="6598236" cy="738524"/>
        </a:xfrm>
        <a:prstGeom prst="rect">
          <a:avLst/>
        </a:prstGeom>
        <a:solidFill>
          <a:srgbClr val="FFC000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608716" y="3693006"/>
        <a:ext cx="6598236" cy="738524"/>
      </dsp:txXfrm>
    </dsp:sp>
    <dsp:sp modelId="{DD20F751-607D-41DA-9959-BD7BBF1B3E8D}">
      <dsp:nvSpPr>
        <dsp:cNvPr id="14" name="椭圆 13"/>
        <dsp:cNvSpPr/>
      </dsp:nvSpPr>
      <dsp:spPr bwMode="white">
        <a:xfrm>
          <a:off x="147138" y="3600690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147138" y="3600690"/>
        <a:ext cx="923155" cy="923155"/>
      </dsp:txXfrm>
    </dsp:sp>
    <dsp:sp modelId="{239A010D-535F-44FF-8274-A74669569E25}">
      <dsp:nvSpPr>
        <dsp:cNvPr id="3" name="矩形 2" hidden="1"/>
        <dsp:cNvSpPr/>
      </dsp:nvSpPr>
      <dsp:spPr bwMode="white">
        <a:xfrm>
          <a:off x="133641" y="101171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101171"/>
        <a:ext cx="36000" cy="36000"/>
      </dsp:txXfrm>
    </dsp:sp>
    <dsp:sp modelId="{C626C0FB-4623-4A86-B194-30FC7A43F690}">
      <dsp:nvSpPr>
        <dsp:cNvPr id="5" name="矩形 4" hidden="1"/>
        <dsp:cNvSpPr/>
      </dsp:nvSpPr>
      <dsp:spPr bwMode="white">
        <a:xfrm>
          <a:off x="1078515" y="2382300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78515" y="2382300"/>
        <a:ext cx="36000" cy="36000"/>
      </dsp:txXfrm>
    </dsp:sp>
    <dsp:sp modelId="{0DB23378-0D9E-489E-B056-8FF32F56CCC3}">
      <dsp:nvSpPr>
        <dsp:cNvPr id="6" name="矩形 5" hidden="1"/>
        <dsp:cNvSpPr/>
      </dsp:nvSpPr>
      <dsp:spPr bwMode="white">
        <a:xfrm>
          <a:off x="133641" y="4663429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4663429"/>
        <a:ext cx="36000" cy="3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21.wmf"/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1.1    Introduction</a:t>
            </a: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A09DEEA-077C-40FE-98E3-D2A215A4661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1.1    Introduction</a:t>
            </a: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2CA049E-FF31-4133-A4A1-3762F60A525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 sz="2600" smtClean="0"/>
              <a:t>Rudimentary logic functions=</a:t>
            </a:r>
            <a:r>
              <a:rPr lang="zh-CN" altLang="zh-CN" smtClean="0"/>
              <a:t>基本的逻辑函数</a:t>
            </a: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2AAA7CF-7D97-428A-A566-B01413A3B8B2}" type="slidenum">
              <a:rPr lang="zh-CN" altLang="en-US" sz="1200" smtClean="0">
                <a:solidFill>
                  <a:srgbClr val="000000"/>
                </a:solidFill>
              </a:rPr>
            </a:fld>
            <a:endParaRPr lang="en-US" altLang="zh-CN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 sz="2600" smtClean="0"/>
              <a:t>Rudimentary logic functions=</a:t>
            </a:r>
            <a:r>
              <a:rPr lang="zh-CN" altLang="zh-CN" smtClean="0"/>
              <a:t>基本的逻辑函数</a:t>
            </a:r>
            <a:endParaRPr lang="zh-CN" altLang="en-US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82CFABC-5094-49C9-806F-8A3BE9D7A4CD}" type="slidenum">
              <a:rPr lang="zh-CN" altLang="en-US" sz="1200" smtClean="0">
                <a:solidFill>
                  <a:srgbClr val="000000"/>
                </a:solidFill>
              </a:rPr>
            </a:fld>
            <a:endParaRPr lang="en-US" altLang="zh-CN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 sz="2600" smtClean="0"/>
              <a:t>Rudimentary logic functions=</a:t>
            </a:r>
            <a:r>
              <a:rPr lang="zh-CN" altLang="zh-CN" smtClean="0"/>
              <a:t>基本的逻辑函数</a:t>
            </a:r>
            <a:endParaRPr lang="zh-CN" altLang="en-US" smtClean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52B72F3-65A1-4A90-9DFD-299AEFD5C184}" type="slidenum">
              <a:rPr lang="zh-CN" altLang="en-US" sz="1200" smtClean="0">
                <a:solidFill>
                  <a:srgbClr val="000000"/>
                </a:solidFill>
              </a:rPr>
            </a:fld>
            <a:endParaRPr lang="en-US" altLang="zh-CN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 sz="2600" smtClean="0"/>
              <a:t>Rudimentary logic functions=</a:t>
            </a:r>
            <a:r>
              <a:rPr lang="zh-CN" altLang="zh-CN" smtClean="0"/>
              <a:t>基本的逻辑函数</a:t>
            </a: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FE09FDC-B4BC-4156-BE9B-312AA058AE57}" type="slidenum">
              <a:rPr lang="zh-CN" altLang="en-US" sz="1200" smtClean="0">
                <a:solidFill>
                  <a:srgbClr val="000000"/>
                </a:solidFill>
              </a:rPr>
            </a:fld>
            <a:endParaRPr lang="en-US" altLang="zh-CN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02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88913"/>
            <a:ext cx="1225550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81025"/>
            <a:ext cx="13684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308725"/>
            <a:ext cx="78882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B1028B3-1F3C-40B9-B774-FD442D7B7B1C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18920BB-2B1A-4671-8A9E-FE5DED7A44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2F9B15C-2DDD-4322-9BDC-6B358B020BF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65B3724-2850-4756-823F-F28C4D7182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BEA99DB-131D-4228-BF5A-622A361BD67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BBAA0CA-3BB4-45FE-B1DD-8495F6AD917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09F1DE1-17A8-4B69-8FD8-4146575D2D7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7F6C25A-B3F7-4B05-96AB-9B2DCCA64B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AB6AD-0469-4ABA-9BB3-9BF108B0F142}" type="slidenum">
              <a:rPr lang="zh-CN" altLang="en-US"/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853C8-62C1-4ABA-BCAA-16572F855837}" type="slidenum">
              <a:rPr lang="zh-CN" altLang="en-US"/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9058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/>
          <p:cNvSpPr txBox="1"/>
          <p:nvPr userDrawn="1"/>
        </p:nvSpPr>
        <p:spPr>
          <a:xfrm>
            <a:off x="1476375" y="6207125"/>
            <a:ext cx="482441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4F81B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系统结构与系统软件实验室</a:t>
            </a:r>
            <a:endParaRPr lang="zh-CN" altLang="en-US" sz="2400" b="1" dirty="0">
              <a:solidFill>
                <a:srgbClr val="4F81BD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005464" cy="95436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3E3EF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896544"/>
          </a:xfrm>
        </p:spPr>
        <p:txBody>
          <a:bodyPr/>
          <a:lstStyle>
            <a:lvl1pPr marL="342900" indent="-342900">
              <a:buClr>
                <a:srgbClr val="FF1515"/>
              </a:buClr>
              <a:buSzPct val="80000"/>
              <a:buFont typeface="黑体" panose="02010609060101010101" pitchFamily="49" charset="-122"/>
              <a:buChar char="◎"/>
              <a:defRPr b="1">
                <a:solidFill>
                  <a:srgbClr val="24279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rgbClr val="002060"/>
              </a:buClr>
              <a:buSzPct val="100000"/>
              <a:buFont typeface="Times New Roman" panose="02020603050405020304" pitchFamily="18" charset="0"/>
              <a:buChar char="₠"/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rgbClr val="DE0000"/>
              </a:buClr>
              <a:buSzPct val="80000"/>
              <a:buFont typeface="黑体" panose="02010609060101010101" pitchFamily="49" charset="-122"/>
              <a:buChar char="☉"/>
              <a:defRPr>
                <a:latin typeface="+mn-ea"/>
                <a:ea typeface="+mn-ea"/>
              </a:defRPr>
            </a:lvl3pPr>
            <a:lvl4pPr marL="1600200" indent="-228600">
              <a:buClr>
                <a:srgbClr val="002060"/>
              </a:buClr>
              <a:buSzPct val="60000"/>
              <a:buFont typeface="黑体" panose="02010609060101010101" pitchFamily="49" charset="-122"/>
              <a:buChar char="◆"/>
              <a:defRPr>
                <a:latin typeface="+mn-ea"/>
                <a:ea typeface="+mn-ea"/>
              </a:defRPr>
            </a:lvl4pPr>
            <a:lvl5pPr marL="2057400" indent="-228600">
              <a:buClr>
                <a:srgbClr val="FF0000"/>
              </a:buClr>
              <a:buFont typeface="Arial" panose="020B0604020202020204" pitchFamily="34" charset="0"/>
              <a:buChar char="●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F8D728A-298C-4015-A2ED-E1B7CC535CF3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16DDAF8-47EB-4503-8F18-7F217CAC13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9058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/>
          <p:cNvSpPr txBox="1">
            <a:spLocks noChangeArrowheads="1"/>
          </p:cNvSpPr>
          <p:nvPr userDrawn="1"/>
        </p:nvSpPr>
        <p:spPr bwMode="auto">
          <a:xfrm>
            <a:off x="1619250" y="6237288"/>
            <a:ext cx="6624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rgbClr val="31859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计算机学院</a:t>
            </a:r>
            <a:r>
              <a:rPr lang="en-US" altLang="zh-CN" sz="2000" b="1" smtClean="0">
                <a:solidFill>
                  <a:srgbClr val="31859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zh-CN" altLang="en-US" sz="2000" b="1" smtClean="0">
                <a:solidFill>
                  <a:srgbClr val="31859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系统结构与系统软件实验室</a:t>
            </a:r>
            <a:endParaRPr lang="zh-CN" altLang="en-US" sz="2000" b="1" smtClean="0">
              <a:solidFill>
                <a:srgbClr val="31859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869560" cy="954360"/>
          </a:xfrm>
        </p:spPr>
        <p:txBody>
          <a:bodyPr>
            <a:normAutofit/>
          </a:bodyPr>
          <a:lstStyle>
            <a:lvl1pPr algn="l"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F431A97-2D92-401D-A9A1-314BD3E50E82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F62B561-818D-4DE7-86AE-D679FC355FD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413BC3-5599-49BA-9B26-729CE7A9C62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2DBB42F-A73A-4442-8B84-890AF14BDA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290514A-1C60-415C-A469-EC68FEC927F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7CA64B9-2A7D-49AD-BA71-1A27DD9AD5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78A07F9-86F1-4B82-901D-382CFD0CEAF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D8A0826-9227-4DDE-A9A1-EA34A406D59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F56DF9F-517A-44EA-B25C-21EAD0A24557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BA442B8-C116-46B8-813A-D5FF3AFD45E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BDB8BF8-FD65-464E-8EA9-DFE216ED35F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DFEBC37-FD37-45E9-B74B-2B32503AE2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BEC3386-877A-4203-A4C2-AF015F70A55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705EAC1-687B-4F2F-81F7-AD8D263437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070F10A-E499-407E-8ABB-C33E5B27B28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F09E24F-20FE-4E4C-8CC9-C6BB8F144AB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14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1.wmf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wmf"/><Relationship Id="rId1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1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20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7.wmf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wmf"/><Relationship Id="rId1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265113" y="1600200"/>
            <a:ext cx="8828087" cy="13716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黑体" panose="02010609060101010101" pitchFamily="49" charset="-122"/>
              </a:rPr>
              <a:t>逻辑与计算机设计基础实验</a:t>
            </a:r>
            <a:br>
              <a:rPr lang="zh-CN" altLang="en-US" sz="4000" b="1" dirty="0">
                <a:solidFill>
                  <a:schemeClr val="tx1"/>
                </a:solidFill>
                <a:ea typeface="黑体" panose="02010609060101010101" pitchFamily="49" charset="-122"/>
              </a:rPr>
            </a:br>
            <a:r>
              <a:rPr lang="en-US" altLang="zh-CN" sz="4000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					          </a:t>
            </a:r>
            <a:r>
              <a:rPr lang="zh-CN" altLang="en-US" sz="4000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与</a:t>
            </a:r>
            <a:r>
              <a:rPr lang="zh-CN" altLang="en-US" sz="4000" b="1" dirty="0">
                <a:solidFill>
                  <a:schemeClr val="tx1"/>
                </a:solidFill>
                <a:ea typeface="黑体" panose="02010609060101010101" pitchFamily="49" charset="-122"/>
              </a:rPr>
              <a:t>课程设计</a:t>
            </a:r>
            <a:endParaRPr lang="zh-CN" altLang="en-US" sz="4000" b="1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3725" y="5029200"/>
            <a:ext cx="7924800" cy="1371600"/>
          </a:xfrm>
        </p:spPr>
        <p:txBody>
          <a:bodyPr rtlCol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施青松</a:t>
            </a:r>
            <a:endParaRPr lang="en-US" altLang="zh-CN" sz="20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err="1" smtClean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Asso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. Prof.  Shi 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Qingsong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 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College 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of Computer Science and Technology, Zhejiang University</a:t>
            </a:r>
            <a:endParaRPr lang="en-US" altLang="zh-CN" sz="20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zjsqs@zju.edu.cn</a:t>
            </a:r>
            <a:endParaRPr lang="en-US" altLang="zh-CN" sz="20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8436" name="TextBox 9"/>
          <p:cNvSpPr txBox="1">
            <a:spLocks noChangeArrowheads="1"/>
          </p:cNvSpPr>
          <p:nvPr/>
        </p:nvSpPr>
        <p:spPr bwMode="auto">
          <a:xfrm>
            <a:off x="3132138" y="581025"/>
            <a:ext cx="5976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0070C0"/>
                </a:solidFill>
              </a:rPr>
              <a:t>数字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逻辑设计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Rectangle 8" descr="棕色大理石"/>
          <p:cNvSpPr>
            <a:spLocks noChangeArrowheads="1"/>
          </p:cNvSpPr>
          <p:nvPr/>
        </p:nvSpPr>
        <p:spPr bwMode="auto">
          <a:xfrm>
            <a:off x="373063" y="2781300"/>
            <a:ext cx="86106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b="1" dirty="0" smtClean="0">
                <a:solidFill>
                  <a:srgbClr val="0000CC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实验</a:t>
            </a:r>
            <a:r>
              <a:rPr lang="zh-CN" altLang="en-US" sz="6000" b="1" dirty="0">
                <a:solidFill>
                  <a:srgbClr val="0000CC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十</a:t>
            </a:r>
            <a:endParaRPr lang="en-US" altLang="zh-CN" sz="6000" b="1" dirty="0">
              <a:solidFill>
                <a:srgbClr val="0000CC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b="1" dirty="0">
                <a:solidFill>
                  <a:srgbClr val="0000CC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同步时序电路典型设计</a:t>
            </a:r>
            <a:endParaRPr lang="zh-CN" altLang="en-US" sz="6000" b="1" dirty="0">
              <a:solidFill>
                <a:srgbClr val="0000CC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graphicFrame>
        <p:nvGraphicFramePr>
          <p:cNvPr id="18438" name="对象 3">
            <a:hlinkClick r:id="" action="ppaction://hlinkshowjump?jump=nextslide" highlightClick="1"/>
          </p:cNvPr>
          <p:cNvGraphicFramePr>
            <a:graphicFrameLocks noChangeAspect="1"/>
          </p:cNvGraphicFramePr>
          <p:nvPr/>
        </p:nvGraphicFramePr>
        <p:xfrm>
          <a:off x="2868613" y="171450"/>
          <a:ext cx="337661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7" name="Clip" r:id="rId1" imgW="4006850" imgH="2857500" progId="MS_ClipArt_Gallery.5">
                  <p:embed/>
                </p:oleObj>
              </mc:Choice>
              <mc:Fallback>
                <p:oleObj name="Clip" r:id="rId1" imgW="4006850" imgH="2857500" progId="MS_ClipArt_Gallery.5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3" y="171450"/>
                        <a:ext cx="3376612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882" y="115888"/>
            <a:ext cx="8010526" cy="955675"/>
          </a:xfrm>
        </p:spPr>
        <p:txBody>
          <a:bodyPr>
            <a:normAutofit/>
          </a:bodyPr>
          <a:lstStyle/>
          <a:p>
            <a:pPr lvl="0" eaLnBrk="1" hangingPunct="1">
              <a:lnSpc>
                <a:spcPts val="700"/>
              </a:lnSpc>
              <a:tabLst>
                <a:tab pos="165100" algn="l"/>
              </a:tabLst>
            </a:pPr>
            <a:r>
              <a:rPr lang="en-US" altLang="zh-CN" sz="3600" dirty="0"/>
              <a:t>4</a:t>
            </a:r>
            <a:r>
              <a:rPr lang="zh-CN" altLang="en-US" sz="3600" dirty="0" smtClean="0"/>
              <a:t>位</a:t>
            </a:r>
            <a:r>
              <a:rPr lang="zh-CN" altLang="en-US" sz="3600" dirty="0"/>
              <a:t>同步</a:t>
            </a:r>
            <a:r>
              <a:rPr lang="zh-CN" altLang="en-US" sz="3600" dirty="0" smtClean="0"/>
              <a:t>二进制计数器状态方程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br>
              <a:rPr lang="en-US" altLang="zh-CN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      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2000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897437"/>
          </a:xfrm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任意多边形 3"/>
          <p:cNvSpPr/>
          <p:nvPr/>
        </p:nvSpPr>
        <p:spPr>
          <a:xfrm>
            <a:off x="6853238" y="5397500"/>
            <a:ext cx="339725" cy="0"/>
          </a:xfrm>
          <a:custGeom>
            <a:avLst/>
            <a:gdLst/>
            <a:ahLst/>
            <a:cxnLst/>
            <a:rect l="0" t="0" r="0" b="0"/>
            <a:pathLst>
              <a:path w="398527" h="1">
                <a:moveTo>
                  <a:pt x="0" y="0"/>
                </a:moveTo>
                <a:lnTo>
                  <a:pt x="398526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44" tIns="40072" rIns="80144" bIns="4007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5440363" y="3062288"/>
            <a:ext cx="409575" cy="406400"/>
          </a:xfrm>
          <a:custGeom>
            <a:avLst/>
            <a:gdLst/>
            <a:ahLst/>
            <a:cxnLst/>
            <a:rect l="0" t="0" r="0" b="0"/>
            <a:pathLst>
              <a:path w="477775" h="449581">
                <a:moveTo>
                  <a:pt x="9144" y="0"/>
                </a:moveTo>
                <a:lnTo>
                  <a:pt x="477774" y="440436"/>
                </a:lnTo>
                <a:lnTo>
                  <a:pt x="468630" y="44958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4" tIns="40072" rIns="80144" bIns="4007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726" name="图片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2984500"/>
            <a:ext cx="2041525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3525838"/>
            <a:ext cx="119063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23750" y="1200944"/>
          <a:ext cx="3973623" cy="5032373"/>
        </p:xfrm>
        <a:graphic>
          <a:graphicData uri="http://schemas.openxmlformats.org/drawingml/2006/table">
            <a:tbl>
              <a:tblPr/>
              <a:tblGrid>
                <a:gridCol w="409538"/>
                <a:gridCol w="441508"/>
                <a:gridCol w="439985"/>
                <a:gridCol w="441508"/>
                <a:gridCol w="447597"/>
                <a:gridCol w="448630"/>
                <a:gridCol w="448630"/>
                <a:gridCol w="448630"/>
                <a:gridCol w="447597"/>
              </a:tblGrid>
              <a:tr h="3317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8197" marR="78197" marT="41471" marB="414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  <a:defRPr/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859463" y="3465513"/>
          <a:ext cx="2381251" cy="15986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85221"/>
                <a:gridCol w="598774"/>
                <a:gridCol w="598786"/>
                <a:gridCol w="598470"/>
              </a:tblGrid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TextBox 13"/>
          <p:cNvSpPr txBox="1"/>
          <p:nvPr/>
        </p:nvSpPr>
        <p:spPr>
          <a:xfrm>
            <a:off x="5751513" y="5484565"/>
            <a:ext cx="2039937" cy="2180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eaLnBrk="1" hangingPunct="1">
              <a:lnSpc>
                <a:spcPts val="1625"/>
              </a:lnSpc>
              <a:buNone/>
              <a:tabLst>
                <a:tab pos="165100" algn="l"/>
              </a:tabLst>
            </a:pP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2800" b="1" i="1" baseline="300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100"/>
              </a:lnSpc>
              <a:spcBef>
                <a:spcPts val="0"/>
              </a:spcBef>
              <a:buNone/>
              <a:tabLst>
                <a:tab pos="165100" algn="l"/>
              </a:tabLst>
            </a:pP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    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</a:t>
            </a:r>
            <a:endParaRPr lang="zh-CN" altLang="en-US" sz="1500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</p:txBody>
      </p:sp>
      <p:sp>
        <p:nvSpPr>
          <p:cNvPr id="30938" name="TextBox 14"/>
          <p:cNvSpPr txBox="1">
            <a:spLocks noChangeArrowheads="1"/>
          </p:cNvSpPr>
          <p:nvPr/>
        </p:nvSpPr>
        <p:spPr bwMode="auto">
          <a:xfrm>
            <a:off x="5035550" y="3843338"/>
            <a:ext cx="268288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格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525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雷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525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码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39" name="TextBox 15"/>
          <p:cNvSpPr txBox="1">
            <a:spLocks noChangeArrowheads="1"/>
          </p:cNvSpPr>
          <p:nvPr/>
        </p:nvSpPr>
        <p:spPr bwMode="auto">
          <a:xfrm>
            <a:off x="6611938" y="2674938"/>
            <a:ext cx="808037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格雷码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40" name="TextBox 16"/>
          <p:cNvSpPr txBox="1">
            <a:spLocks noChangeArrowheads="1"/>
          </p:cNvSpPr>
          <p:nvPr/>
        </p:nvSpPr>
        <p:spPr bwMode="auto">
          <a:xfrm>
            <a:off x="5060950" y="2760156"/>
            <a:ext cx="370294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ts val="1625"/>
              </a:lnSpc>
              <a:buNone/>
              <a:tabLst>
                <a:tab pos="165100" algn="l"/>
              </a:tabLst>
            </a:pPr>
            <a:r>
              <a:rPr lang="en-US" altLang="zh-C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1600" b="1" i="1" baseline="300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100"/>
              </a:lnSpc>
              <a:spcBef>
                <a:spcPts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0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10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41" name="TextBox 17"/>
          <p:cNvSpPr txBox="1">
            <a:spLocks noChangeArrowheads="1"/>
          </p:cNvSpPr>
          <p:nvPr/>
        </p:nvSpPr>
        <p:spPr bwMode="auto">
          <a:xfrm>
            <a:off x="5522913" y="2801938"/>
            <a:ext cx="527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B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42" name="TextBox 18"/>
          <p:cNvSpPr txBox="1">
            <a:spLocks noChangeArrowheads="1"/>
          </p:cNvSpPr>
          <p:nvPr/>
        </p:nvSpPr>
        <p:spPr bwMode="auto">
          <a:xfrm>
            <a:off x="4949825" y="3200400"/>
            <a:ext cx="4953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D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43" name="TextBox 19"/>
          <p:cNvSpPr txBox="1">
            <a:spLocks noChangeArrowheads="1"/>
          </p:cNvSpPr>
          <p:nvPr/>
        </p:nvSpPr>
        <p:spPr bwMode="auto">
          <a:xfrm>
            <a:off x="6046788" y="3200400"/>
            <a:ext cx="2047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44" name="TextBox 20"/>
          <p:cNvSpPr txBox="1">
            <a:spLocks noChangeArrowheads="1"/>
          </p:cNvSpPr>
          <p:nvPr/>
        </p:nvSpPr>
        <p:spPr bwMode="auto">
          <a:xfrm>
            <a:off x="6645275" y="3200400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45" name="TextBox 21"/>
          <p:cNvSpPr txBox="1">
            <a:spLocks noChangeArrowheads="1"/>
          </p:cNvSpPr>
          <p:nvPr/>
        </p:nvSpPr>
        <p:spPr bwMode="auto">
          <a:xfrm>
            <a:off x="7250113" y="3200400"/>
            <a:ext cx="193675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46" name="TextBox 22"/>
          <p:cNvSpPr txBox="1">
            <a:spLocks noChangeArrowheads="1"/>
          </p:cNvSpPr>
          <p:nvPr/>
        </p:nvSpPr>
        <p:spPr bwMode="auto">
          <a:xfrm>
            <a:off x="7843838" y="3200400"/>
            <a:ext cx="2047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47" name="TextBox 23"/>
          <p:cNvSpPr txBox="1">
            <a:spLocks noChangeArrowheads="1"/>
          </p:cNvSpPr>
          <p:nvPr/>
        </p:nvSpPr>
        <p:spPr bwMode="auto">
          <a:xfrm>
            <a:off x="5546725" y="3598863"/>
            <a:ext cx="204788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48" name="TextBox 24"/>
          <p:cNvSpPr txBox="1">
            <a:spLocks noChangeArrowheads="1"/>
          </p:cNvSpPr>
          <p:nvPr/>
        </p:nvSpPr>
        <p:spPr bwMode="auto">
          <a:xfrm>
            <a:off x="5546725" y="3998913"/>
            <a:ext cx="204788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49" name="TextBox 25"/>
          <p:cNvSpPr txBox="1">
            <a:spLocks noChangeArrowheads="1"/>
          </p:cNvSpPr>
          <p:nvPr/>
        </p:nvSpPr>
        <p:spPr bwMode="auto">
          <a:xfrm>
            <a:off x="4647753" y="1387142"/>
            <a:ext cx="4101405" cy="88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275"/>
              </a:lnSpc>
              <a:spcBef>
                <a:spcPct val="0"/>
              </a:spcBef>
              <a:buNone/>
            </a:pPr>
            <a:r>
              <a:rPr lang="zh-CN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根据状态真值表可写出触发器</a:t>
            </a:r>
            <a:r>
              <a:rPr lang="en-US" altLang="zh-CN" sz="21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的输出函数</a:t>
            </a:r>
            <a:r>
              <a:rPr lang="en-US" altLang="zh-CN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1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状态方程</a:t>
            </a:r>
            <a:r>
              <a:rPr lang="en-US" altLang="zh-CN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)       </a:t>
            </a:r>
            <a:r>
              <a:rPr lang="zh-CN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的卡诺图和化简结果</a:t>
            </a:r>
            <a:endParaRPr lang="zh-CN" altLang="en-US" sz="21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7750175" y="3297238"/>
            <a:ext cx="673100" cy="1928812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flipH="1">
            <a:off x="5918200" y="3308350"/>
            <a:ext cx="447675" cy="1928813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902077" y="1655164"/>
            <a:ext cx="58177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lnSpc>
                <a:spcPts val="1625"/>
              </a:lnSpc>
              <a:tabLst>
                <a:tab pos="165100" algn="l"/>
              </a:tabLst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b="1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b="1" i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0" eaLnBrk="1" hangingPunct="1">
              <a:lnSpc>
                <a:spcPts val="400"/>
              </a:lnSpc>
              <a:tabLst>
                <a:tab pos="165100" algn="l"/>
              </a:tabLst>
            </a:pPr>
            <a:r>
              <a:rPr lang="en-US" altLang="zh-CN" sz="11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A</a:t>
            </a:r>
            <a:endParaRPr lang="zh-CN" altLang="en-US" sz="11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013700" cy="733066"/>
          </a:xfrm>
        </p:spPr>
        <p:txBody>
          <a:bodyPr>
            <a:normAutofit/>
          </a:bodyPr>
          <a:lstStyle/>
          <a:p>
            <a:pPr>
              <a:lnSpc>
                <a:spcPts val="1000"/>
              </a:lnSpc>
              <a:defRPr/>
            </a:pPr>
            <a:r>
              <a:rPr lang="en-US" altLang="zh-CN" sz="3600" dirty="0"/>
              <a:t>4</a:t>
            </a:r>
            <a:r>
              <a:rPr lang="zh-CN" altLang="en-US" sz="3600" dirty="0"/>
              <a:t>位同步二进制计数器状态方程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br>
              <a:rPr lang="en-US" altLang="zh-CN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          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endParaRPr lang="zh-CN" altLang="en-US" dirty="0"/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897437"/>
          </a:xfrm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任意多边形 3"/>
          <p:cNvSpPr/>
          <p:nvPr/>
        </p:nvSpPr>
        <p:spPr>
          <a:xfrm>
            <a:off x="6237354" y="4532250"/>
            <a:ext cx="374650" cy="0"/>
          </a:xfrm>
          <a:custGeom>
            <a:avLst/>
            <a:gdLst/>
            <a:ahLst/>
            <a:cxnLst/>
            <a:rect l="0" t="0" r="0" b="0"/>
            <a:pathLst>
              <a:path w="437389" h="1">
                <a:moveTo>
                  <a:pt x="0" y="0"/>
                </a:moveTo>
                <a:lnTo>
                  <a:pt x="437388" y="0"/>
                </a:lnTo>
              </a:path>
            </a:pathLst>
          </a:custGeom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7718492" y="4532250"/>
            <a:ext cx="374650" cy="0"/>
          </a:xfrm>
          <a:custGeom>
            <a:avLst/>
            <a:gdLst/>
            <a:ahLst/>
            <a:cxnLst/>
            <a:rect l="0" t="0" r="0" b="0"/>
            <a:pathLst>
              <a:path w="438151" h="1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7041348" y="5105313"/>
            <a:ext cx="374650" cy="0"/>
          </a:xfrm>
          <a:custGeom>
            <a:avLst/>
            <a:gdLst/>
            <a:ahLst/>
            <a:cxnLst/>
            <a:rect l="0" t="0" r="0" b="0"/>
            <a:pathLst>
              <a:path w="438151" h="1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6269823" y="5037050"/>
            <a:ext cx="1146175" cy="0"/>
          </a:xfrm>
          <a:custGeom>
            <a:avLst/>
            <a:gdLst/>
            <a:ahLst/>
            <a:cxnLst/>
            <a:rect l="0" t="0" r="0" b="0"/>
            <a:pathLst>
              <a:path w="1339597" h="1">
                <a:moveTo>
                  <a:pt x="0" y="0"/>
                </a:moveTo>
                <a:lnTo>
                  <a:pt x="1339596" y="0"/>
                </a:lnTo>
              </a:path>
            </a:pathLst>
          </a:custGeom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53" name="TextBox 15"/>
          <p:cNvSpPr txBox="1">
            <a:spLocks noChangeArrowheads="1"/>
          </p:cNvSpPr>
          <p:nvPr/>
        </p:nvSpPr>
        <p:spPr bwMode="auto">
          <a:xfrm>
            <a:off x="5020356" y="1669256"/>
            <a:ext cx="370294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ts val="1625"/>
              </a:lnSpc>
              <a:spcBef>
                <a:spcPct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1600" b="1" i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0" eaLnBrk="1" hangingPunct="1">
              <a:lnSpc>
                <a:spcPts val="100"/>
              </a:lnSpc>
              <a:spcBef>
                <a:spcPts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0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endParaRPr lang="zh-CN" altLang="en-US" sz="10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Box 22"/>
          <p:cNvSpPr txBox="1"/>
          <p:nvPr/>
        </p:nvSpPr>
        <p:spPr>
          <a:xfrm>
            <a:off x="5187790" y="4268788"/>
            <a:ext cx="3486470" cy="12695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tabLst>
                <a:tab pos="489585" algn="l"/>
              </a:tabLst>
              <a:defRPr/>
            </a:pPr>
            <a:endParaRPr lang="en-US" altLang="zh-CN" b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tabLst>
                <a:tab pos="489585" algn="l"/>
              </a:tabLst>
              <a:defRPr/>
            </a:pPr>
            <a:endParaRPr lang="en-US" altLang="zh-CN" b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tabLst>
                <a:tab pos="489585" algn="l"/>
              </a:tabLst>
              <a:defRPr/>
            </a:pPr>
            <a:endParaRPr lang="en-US" altLang="zh-CN" b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lvl="0" eaLnBrk="1" hangingPunct="1">
              <a:lnSpc>
                <a:spcPts val="1625"/>
              </a:lnSpc>
              <a:buNone/>
              <a:tabLst>
                <a:tab pos="165100" algn="l"/>
              </a:tabLst>
            </a:pP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2800" b="1" i="1" baseline="300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100"/>
              </a:lnSpc>
              <a:spcBef>
                <a:spcPts val="0"/>
              </a:spcBef>
              <a:buNone/>
              <a:tabLst>
                <a:tab pos="165100" algn="l"/>
              </a:tabLst>
            </a:pP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1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sz="28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 </a:t>
            </a:r>
            <a:r>
              <a:rPr lang="en-US" altLang="zh-CN" sz="2800" dirty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</a:t>
            </a:r>
            <a:endParaRPr lang="en-US" altLang="zh-CN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tabLst>
                <a:tab pos="489585" algn="l"/>
              </a:tabLst>
              <a:defRPr/>
            </a:pPr>
            <a:endParaRPr lang="en-US" altLang="zh-CN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tabLst>
                <a:tab pos="489585" algn="l"/>
              </a:tabLst>
              <a:defRPr/>
            </a:pPr>
            <a:r>
              <a:rPr lang="en-US" altLang="zh-CN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	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      </a:t>
            </a:r>
            <a:r>
              <a:rPr lang="en-US" altLang="zh-CN" sz="28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 </a:t>
            </a:r>
            <a:r>
              <a:rPr lang="en-US" altLang="zh-CN" sz="2800" dirty="0">
                <a:solidFill>
                  <a:srgbClr val="000000"/>
                </a:solidFill>
                <a:latin typeface="Symbol" panose="05050102010706020507"/>
                <a:ea typeface="+mn-ea"/>
              </a:rPr>
              <a:t>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</a:t>
            </a:r>
            <a:endParaRPr lang="zh-CN" altLang="en-US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84213" y="1217613"/>
          <a:ext cx="3898900" cy="5032373"/>
        </p:xfrm>
        <a:graphic>
          <a:graphicData uri="http://schemas.openxmlformats.org/drawingml/2006/table">
            <a:tbl>
              <a:tblPr/>
              <a:tblGrid>
                <a:gridCol w="401841"/>
                <a:gridCol w="433211"/>
                <a:gridCol w="431717"/>
                <a:gridCol w="433211"/>
                <a:gridCol w="439186"/>
                <a:gridCol w="440682"/>
                <a:gridCol w="439186"/>
                <a:gridCol w="440680"/>
                <a:gridCol w="439186"/>
              </a:tblGrid>
              <a:tr h="3317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8197" marR="78197" marT="41471" marB="414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  <a:defRPr/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</a:tbl>
          </a:graphicData>
        </a:graphic>
      </p:graphicFrame>
      <p:sp>
        <p:nvSpPr>
          <p:cNvPr id="12" name="任意多边形 11"/>
          <p:cNvSpPr/>
          <p:nvPr/>
        </p:nvSpPr>
        <p:spPr>
          <a:xfrm>
            <a:off x="5375275" y="1820863"/>
            <a:ext cx="409575" cy="407987"/>
          </a:xfrm>
          <a:custGeom>
            <a:avLst/>
            <a:gdLst/>
            <a:ahLst/>
            <a:cxnLst/>
            <a:rect l="0" t="0" r="0" b="0"/>
            <a:pathLst>
              <a:path w="477775" h="449581">
                <a:moveTo>
                  <a:pt x="9144" y="0"/>
                </a:moveTo>
                <a:lnTo>
                  <a:pt x="477774" y="440436"/>
                </a:lnTo>
                <a:lnTo>
                  <a:pt x="468630" y="44958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4" tIns="40072" rIns="80144" bIns="4007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1938" name="图片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1743075"/>
            <a:ext cx="2041525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39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2284413"/>
            <a:ext cx="119062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794375" y="2224088"/>
          <a:ext cx="2381251" cy="15986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85221"/>
                <a:gridCol w="598774"/>
                <a:gridCol w="598786"/>
                <a:gridCol w="598470"/>
              </a:tblGrid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967" name="TextBox 14"/>
          <p:cNvSpPr txBox="1">
            <a:spLocks noChangeArrowheads="1"/>
          </p:cNvSpPr>
          <p:nvPr/>
        </p:nvSpPr>
        <p:spPr bwMode="auto">
          <a:xfrm>
            <a:off x="4970463" y="2603500"/>
            <a:ext cx="268287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格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525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雷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525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码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968" name="TextBox 15"/>
          <p:cNvSpPr txBox="1">
            <a:spLocks noChangeArrowheads="1"/>
          </p:cNvSpPr>
          <p:nvPr/>
        </p:nvSpPr>
        <p:spPr bwMode="auto">
          <a:xfrm>
            <a:off x="6546850" y="1433513"/>
            <a:ext cx="80803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格雷码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969" name="TextBox 17"/>
          <p:cNvSpPr txBox="1">
            <a:spLocks noChangeArrowheads="1"/>
          </p:cNvSpPr>
          <p:nvPr/>
        </p:nvSpPr>
        <p:spPr bwMode="auto">
          <a:xfrm>
            <a:off x="5457825" y="1560513"/>
            <a:ext cx="527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B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970" name="TextBox 18"/>
          <p:cNvSpPr txBox="1">
            <a:spLocks noChangeArrowheads="1"/>
          </p:cNvSpPr>
          <p:nvPr/>
        </p:nvSpPr>
        <p:spPr bwMode="auto">
          <a:xfrm>
            <a:off x="4884738" y="1958975"/>
            <a:ext cx="4953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D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971" name="TextBox 19"/>
          <p:cNvSpPr txBox="1">
            <a:spLocks noChangeArrowheads="1"/>
          </p:cNvSpPr>
          <p:nvPr/>
        </p:nvSpPr>
        <p:spPr bwMode="auto">
          <a:xfrm>
            <a:off x="5981700" y="1958975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972" name="TextBox 20"/>
          <p:cNvSpPr txBox="1">
            <a:spLocks noChangeArrowheads="1"/>
          </p:cNvSpPr>
          <p:nvPr/>
        </p:nvSpPr>
        <p:spPr bwMode="auto">
          <a:xfrm>
            <a:off x="6580188" y="1958975"/>
            <a:ext cx="2047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973" name="TextBox 21"/>
          <p:cNvSpPr txBox="1">
            <a:spLocks noChangeArrowheads="1"/>
          </p:cNvSpPr>
          <p:nvPr/>
        </p:nvSpPr>
        <p:spPr bwMode="auto">
          <a:xfrm>
            <a:off x="7185025" y="1958975"/>
            <a:ext cx="193675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974" name="TextBox 22"/>
          <p:cNvSpPr txBox="1">
            <a:spLocks noChangeArrowheads="1"/>
          </p:cNvSpPr>
          <p:nvPr/>
        </p:nvSpPr>
        <p:spPr bwMode="auto">
          <a:xfrm>
            <a:off x="7778750" y="1958975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975" name="TextBox 23"/>
          <p:cNvSpPr txBox="1">
            <a:spLocks noChangeArrowheads="1"/>
          </p:cNvSpPr>
          <p:nvPr/>
        </p:nvSpPr>
        <p:spPr bwMode="auto">
          <a:xfrm>
            <a:off x="5481638" y="2357438"/>
            <a:ext cx="204787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976" name="TextBox 24"/>
          <p:cNvSpPr txBox="1">
            <a:spLocks noChangeArrowheads="1"/>
          </p:cNvSpPr>
          <p:nvPr/>
        </p:nvSpPr>
        <p:spPr bwMode="auto">
          <a:xfrm>
            <a:off x="5481638" y="2759075"/>
            <a:ext cx="204787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任意多边形 25"/>
          <p:cNvSpPr/>
          <p:nvPr/>
        </p:nvSpPr>
        <p:spPr>
          <a:xfrm rot="5400000">
            <a:off x="6706394" y="3099594"/>
            <a:ext cx="2370137" cy="447675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  <a:headEnd type="triangle" w="med" len="lg"/>
            <a:tailEnd type="non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rot="5400000" flipV="1">
            <a:off x="5489575" y="3067051"/>
            <a:ext cx="2439987" cy="442912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  <a:head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230188" y="327025"/>
            <a:ext cx="7870825" cy="744538"/>
          </a:xfrm>
        </p:spPr>
        <p:txBody>
          <a:bodyPr>
            <a:normAutofit/>
          </a:bodyPr>
          <a:lstStyle/>
          <a:p>
            <a:pPr>
              <a:lnSpc>
                <a:spcPts val="1000"/>
              </a:lnSpc>
            </a:pPr>
            <a:r>
              <a:rPr lang="en-US" altLang="zh-CN" sz="3600" dirty="0"/>
              <a:t>4</a:t>
            </a:r>
            <a:r>
              <a:rPr lang="zh-CN" altLang="en-US" sz="3600" dirty="0"/>
              <a:t>位同步二进制计数器状态方程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br>
              <a:rPr lang="en-US" altLang="zh-CN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          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897437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任意多边形 3"/>
          <p:cNvSpPr/>
          <p:nvPr/>
        </p:nvSpPr>
        <p:spPr>
          <a:xfrm>
            <a:off x="5412804" y="4301868"/>
            <a:ext cx="334963" cy="0"/>
          </a:xfrm>
          <a:custGeom>
            <a:avLst/>
            <a:gdLst/>
            <a:ahLst/>
            <a:cxnLst/>
            <a:rect l="0" t="0" r="0" b="0"/>
            <a:pathLst>
              <a:path w="392432" h="1">
                <a:moveTo>
                  <a:pt x="0" y="0"/>
                </a:moveTo>
                <a:lnTo>
                  <a:pt x="392431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535167" y="4338381"/>
            <a:ext cx="336550" cy="0"/>
          </a:xfrm>
          <a:custGeom>
            <a:avLst/>
            <a:gdLst/>
            <a:ahLst/>
            <a:cxnLst/>
            <a:rect l="0" t="0" r="0" b="0"/>
            <a:pathLst>
              <a:path w="393198" h="1">
                <a:moveTo>
                  <a:pt x="0" y="0"/>
                </a:moveTo>
                <a:lnTo>
                  <a:pt x="393197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352854" y="4301868"/>
            <a:ext cx="342900" cy="0"/>
          </a:xfrm>
          <a:custGeom>
            <a:avLst/>
            <a:gdLst/>
            <a:ahLst/>
            <a:cxnLst/>
            <a:rect l="0" t="0" r="0" b="0"/>
            <a:pathLst>
              <a:path w="400813" h="1">
                <a:moveTo>
                  <a:pt x="0" y="0"/>
                </a:moveTo>
                <a:lnTo>
                  <a:pt x="400812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5594628" y="4902762"/>
            <a:ext cx="334963" cy="0"/>
          </a:xfrm>
          <a:custGeom>
            <a:avLst/>
            <a:gdLst/>
            <a:ahLst/>
            <a:cxnLst/>
            <a:rect l="0" t="0" r="0" b="0"/>
            <a:pathLst>
              <a:path w="392431" h="1">
                <a:moveTo>
                  <a:pt x="0" y="0"/>
                </a:moveTo>
                <a:lnTo>
                  <a:pt x="392430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6226453" y="4902762"/>
            <a:ext cx="336550" cy="0"/>
          </a:xfrm>
          <a:custGeom>
            <a:avLst/>
            <a:gdLst/>
            <a:ahLst/>
            <a:cxnLst/>
            <a:rect l="0" t="0" r="0" b="0"/>
            <a:pathLst>
              <a:path w="392432" h="1">
                <a:moveTo>
                  <a:pt x="0" y="0"/>
                </a:moveTo>
                <a:lnTo>
                  <a:pt x="392431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5486678" y="4839262"/>
            <a:ext cx="1184275" cy="0"/>
          </a:xfrm>
          <a:custGeom>
            <a:avLst/>
            <a:gdLst/>
            <a:ahLst/>
            <a:cxnLst/>
            <a:rect l="0" t="0" r="0" b="0"/>
            <a:pathLst>
              <a:path w="1384560" h="1">
                <a:moveTo>
                  <a:pt x="0" y="0"/>
                </a:moveTo>
                <a:lnTo>
                  <a:pt x="1384559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142862" y="4902762"/>
            <a:ext cx="341312" cy="0"/>
          </a:xfrm>
          <a:custGeom>
            <a:avLst/>
            <a:gdLst/>
            <a:ahLst/>
            <a:cxnLst/>
            <a:rect l="0" t="0" r="0" b="0"/>
            <a:pathLst>
              <a:path w="400045" h="1">
                <a:moveTo>
                  <a:pt x="0" y="0"/>
                </a:moveTo>
                <a:lnTo>
                  <a:pt x="400044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5486678" y="4774175"/>
            <a:ext cx="1881188" cy="0"/>
          </a:xfrm>
          <a:custGeom>
            <a:avLst/>
            <a:gdLst/>
            <a:ahLst/>
            <a:cxnLst/>
            <a:rect l="0" t="0" r="0" b="0"/>
            <a:pathLst>
              <a:path w="2200656" h="1">
                <a:moveTo>
                  <a:pt x="0" y="0"/>
                </a:moveTo>
                <a:lnTo>
                  <a:pt x="2200655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25"/>
          <p:cNvSpPr txBox="1"/>
          <p:nvPr/>
        </p:nvSpPr>
        <p:spPr>
          <a:xfrm>
            <a:off x="4499992" y="4363781"/>
            <a:ext cx="4268797" cy="94897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eaLnBrk="1" hangingPunct="1">
              <a:lnSpc>
                <a:spcPts val="1625"/>
              </a:lnSpc>
              <a:tabLst>
                <a:tab pos="165100" algn="l"/>
              </a:tabLst>
            </a:pPr>
            <a:r>
              <a:rPr lang="en-US" altLang="zh-CN" sz="2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600" b="1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2600" b="1" i="1" baseline="300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0" eaLnBrk="1" hangingPunct="1">
              <a:lnSpc>
                <a:spcPts val="400"/>
              </a:lnSpc>
              <a:tabLst>
                <a:tab pos="165100" algn="l"/>
              </a:tabLst>
            </a:pPr>
            <a:r>
              <a:rPr lang="en-US" altLang="zh-CN" sz="2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11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</a:t>
            </a:r>
            <a:endParaRPr lang="en-US" altLang="zh-CN" sz="1500" i="1" dirty="0" smtClean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tabLst>
                <a:tab pos="455930" algn="l"/>
                <a:tab pos="645160" algn="l"/>
              </a:tabLst>
              <a:defRPr/>
            </a:pPr>
            <a:endParaRPr lang="en-US" altLang="zh-CN" sz="1500" i="1" dirty="0" smtClean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tabLst>
                <a:tab pos="455930" algn="l"/>
                <a:tab pos="645160" algn="l"/>
              </a:tabLst>
              <a:defRPr/>
            </a:pPr>
            <a:endParaRPr lang="en-US" altLang="zh-CN" sz="1500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tabLst>
                <a:tab pos="455930" algn="l"/>
                <a:tab pos="645160" algn="l"/>
              </a:tabLst>
              <a:defRPr/>
            </a:pP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	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   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(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 </a:t>
            </a:r>
            <a:r>
              <a:rPr lang="en-US" altLang="zh-CN" sz="2600" dirty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) </a:t>
            </a:r>
            <a:r>
              <a:rPr lang="en-US" altLang="zh-CN" sz="2600" dirty="0">
                <a:solidFill>
                  <a:srgbClr val="000000"/>
                </a:solidFill>
                <a:latin typeface="Symbol" panose="05050102010706020507"/>
                <a:ea typeface="+mn-ea"/>
              </a:rPr>
              <a:t> 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</a:t>
            </a:r>
            <a:endParaRPr lang="zh-CN" altLang="en-US" sz="1500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68313" y="1133475"/>
          <a:ext cx="3883025" cy="5032373"/>
        </p:xfrm>
        <a:graphic>
          <a:graphicData uri="http://schemas.openxmlformats.org/drawingml/2006/table">
            <a:tbl>
              <a:tblPr/>
              <a:tblGrid>
                <a:gridCol w="400205"/>
                <a:gridCol w="431447"/>
                <a:gridCol w="429959"/>
                <a:gridCol w="431447"/>
                <a:gridCol w="437398"/>
                <a:gridCol w="438887"/>
                <a:gridCol w="437398"/>
                <a:gridCol w="438886"/>
                <a:gridCol w="437398"/>
              </a:tblGrid>
              <a:tr h="3317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8197" marR="78197" marT="41471" marB="414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zh-CN" altLang="en-US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  <a:defRPr/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</a:tbl>
          </a:graphicData>
        </a:graphic>
      </p:graphicFrame>
      <p:sp>
        <p:nvSpPr>
          <p:cNvPr id="32963" name="TextBox 15"/>
          <p:cNvSpPr txBox="1">
            <a:spLocks noChangeArrowheads="1"/>
          </p:cNvSpPr>
          <p:nvPr/>
        </p:nvSpPr>
        <p:spPr bwMode="auto">
          <a:xfrm>
            <a:off x="4938306" y="1772988"/>
            <a:ext cx="370294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ts val="1625"/>
              </a:lnSpc>
              <a:spcBef>
                <a:spcPct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1600" b="1" i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0" eaLnBrk="1" hangingPunct="1">
              <a:lnSpc>
                <a:spcPts val="100"/>
              </a:lnSpc>
              <a:spcBef>
                <a:spcPts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0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11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318125" y="1938338"/>
            <a:ext cx="409575" cy="407987"/>
          </a:xfrm>
          <a:custGeom>
            <a:avLst/>
            <a:gdLst/>
            <a:ahLst/>
            <a:cxnLst/>
            <a:rect l="0" t="0" r="0" b="0"/>
            <a:pathLst>
              <a:path w="477775" h="449581">
                <a:moveTo>
                  <a:pt x="9144" y="0"/>
                </a:moveTo>
                <a:lnTo>
                  <a:pt x="477774" y="440436"/>
                </a:lnTo>
                <a:lnTo>
                  <a:pt x="468630" y="44958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4" tIns="40072" rIns="80144" bIns="4007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965" name="图片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1860550"/>
            <a:ext cx="2041525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966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8" y="2401888"/>
            <a:ext cx="119062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737225" y="2341563"/>
          <a:ext cx="2381251" cy="15986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85221"/>
                <a:gridCol w="598774"/>
                <a:gridCol w="598786"/>
                <a:gridCol w="598470"/>
              </a:tblGrid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994" name="TextBox 14"/>
          <p:cNvSpPr txBox="1">
            <a:spLocks noChangeArrowheads="1"/>
          </p:cNvSpPr>
          <p:nvPr/>
        </p:nvSpPr>
        <p:spPr bwMode="auto">
          <a:xfrm>
            <a:off x="4913313" y="2720975"/>
            <a:ext cx="268287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格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525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雷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525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码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995" name="TextBox 15"/>
          <p:cNvSpPr txBox="1">
            <a:spLocks noChangeArrowheads="1"/>
          </p:cNvSpPr>
          <p:nvPr/>
        </p:nvSpPr>
        <p:spPr bwMode="auto">
          <a:xfrm>
            <a:off x="6489700" y="1550988"/>
            <a:ext cx="80803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格雷码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996" name="TextBox 17"/>
          <p:cNvSpPr txBox="1">
            <a:spLocks noChangeArrowheads="1"/>
          </p:cNvSpPr>
          <p:nvPr/>
        </p:nvSpPr>
        <p:spPr bwMode="auto">
          <a:xfrm>
            <a:off x="5400675" y="1677988"/>
            <a:ext cx="527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B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997" name="TextBox 18"/>
          <p:cNvSpPr txBox="1">
            <a:spLocks noChangeArrowheads="1"/>
          </p:cNvSpPr>
          <p:nvPr/>
        </p:nvSpPr>
        <p:spPr bwMode="auto">
          <a:xfrm>
            <a:off x="4827588" y="2076450"/>
            <a:ext cx="4953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D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998" name="TextBox 19"/>
          <p:cNvSpPr txBox="1">
            <a:spLocks noChangeArrowheads="1"/>
          </p:cNvSpPr>
          <p:nvPr/>
        </p:nvSpPr>
        <p:spPr bwMode="auto">
          <a:xfrm>
            <a:off x="5924550" y="2076450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999" name="TextBox 20"/>
          <p:cNvSpPr txBox="1">
            <a:spLocks noChangeArrowheads="1"/>
          </p:cNvSpPr>
          <p:nvPr/>
        </p:nvSpPr>
        <p:spPr bwMode="auto">
          <a:xfrm>
            <a:off x="6523038" y="2076450"/>
            <a:ext cx="2047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000" name="TextBox 21"/>
          <p:cNvSpPr txBox="1">
            <a:spLocks noChangeArrowheads="1"/>
          </p:cNvSpPr>
          <p:nvPr/>
        </p:nvSpPr>
        <p:spPr bwMode="auto">
          <a:xfrm>
            <a:off x="7127875" y="2076450"/>
            <a:ext cx="193675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001" name="TextBox 22"/>
          <p:cNvSpPr txBox="1">
            <a:spLocks noChangeArrowheads="1"/>
          </p:cNvSpPr>
          <p:nvPr/>
        </p:nvSpPr>
        <p:spPr bwMode="auto">
          <a:xfrm>
            <a:off x="7721600" y="2076450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002" name="TextBox 23"/>
          <p:cNvSpPr txBox="1">
            <a:spLocks noChangeArrowheads="1"/>
          </p:cNvSpPr>
          <p:nvPr/>
        </p:nvSpPr>
        <p:spPr bwMode="auto">
          <a:xfrm>
            <a:off x="5424488" y="2474913"/>
            <a:ext cx="204787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003" name="TextBox 24"/>
          <p:cNvSpPr txBox="1">
            <a:spLocks noChangeArrowheads="1"/>
          </p:cNvSpPr>
          <p:nvPr/>
        </p:nvSpPr>
        <p:spPr bwMode="auto">
          <a:xfrm>
            <a:off x="5424488" y="2876550"/>
            <a:ext cx="204787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83275" y="2682875"/>
            <a:ext cx="952500" cy="909638"/>
          </a:xfrm>
          <a:prstGeom prst="ellipse">
            <a:avLst/>
          </a:prstGeom>
          <a:solidFill>
            <a:schemeClr val="tx1">
              <a:lumMod val="60000"/>
              <a:lumOff val="40000"/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7658100" y="2728913"/>
            <a:ext cx="673100" cy="863600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5667375" y="2740025"/>
            <a:ext cx="571500" cy="863600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rot="4780721">
            <a:off x="6861969" y="3669507"/>
            <a:ext cx="674687" cy="438150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4780721" flipH="1">
            <a:off x="6842126" y="2212975"/>
            <a:ext cx="652462" cy="439737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510462" cy="9556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4</a:t>
            </a:r>
            <a:r>
              <a:rPr lang="zh-CN" altLang="en-US" dirty="0"/>
              <a:t>位二进制同步计数器设计原理：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/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897437"/>
          </a:xfrm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任意多边形 3"/>
          <p:cNvSpPr/>
          <p:nvPr/>
        </p:nvSpPr>
        <p:spPr>
          <a:xfrm>
            <a:off x="5391770" y="4805363"/>
            <a:ext cx="260350" cy="0"/>
          </a:xfrm>
          <a:custGeom>
            <a:avLst/>
            <a:gdLst/>
            <a:ahLst/>
            <a:cxnLst/>
            <a:rect l="0" t="0" r="0" b="0"/>
            <a:pathLst>
              <a:path w="304041" h="1">
                <a:moveTo>
                  <a:pt x="0" y="0"/>
                </a:moveTo>
                <a:lnTo>
                  <a:pt x="304040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236769" y="4805363"/>
            <a:ext cx="258762" cy="0"/>
          </a:xfrm>
          <a:custGeom>
            <a:avLst/>
            <a:gdLst/>
            <a:ahLst/>
            <a:cxnLst/>
            <a:rect l="0" t="0" r="0" b="0"/>
            <a:pathLst>
              <a:path w="303276" h="1">
                <a:moveTo>
                  <a:pt x="0" y="0"/>
                </a:moveTo>
                <a:lnTo>
                  <a:pt x="303275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7022581" y="4805363"/>
            <a:ext cx="265113" cy="0"/>
          </a:xfrm>
          <a:custGeom>
            <a:avLst/>
            <a:gdLst/>
            <a:ahLst/>
            <a:cxnLst/>
            <a:rect l="0" t="0" r="0" b="0"/>
            <a:pathLst>
              <a:path w="309374" h="1">
                <a:moveTo>
                  <a:pt x="0" y="0"/>
                </a:moveTo>
                <a:lnTo>
                  <a:pt x="309373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8748464" y="4805363"/>
            <a:ext cx="276225" cy="0"/>
          </a:xfrm>
          <a:custGeom>
            <a:avLst/>
            <a:gdLst/>
            <a:ahLst/>
            <a:cxnLst/>
            <a:rect l="0" t="0" r="0" b="0"/>
            <a:pathLst>
              <a:path w="321561" h="1">
                <a:moveTo>
                  <a:pt x="0" y="0"/>
                </a:moveTo>
                <a:lnTo>
                  <a:pt x="321560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481563" y="5241330"/>
            <a:ext cx="258763" cy="0"/>
          </a:xfrm>
          <a:custGeom>
            <a:avLst/>
            <a:gdLst/>
            <a:ahLst/>
            <a:cxnLst/>
            <a:rect l="0" t="0" r="0" b="0"/>
            <a:pathLst>
              <a:path w="303275" h="1">
                <a:moveTo>
                  <a:pt x="0" y="0"/>
                </a:moveTo>
                <a:lnTo>
                  <a:pt x="303274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5964163" y="5241330"/>
            <a:ext cx="260350" cy="0"/>
          </a:xfrm>
          <a:custGeom>
            <a:avLst/>
            <a:gdLst/>
            <a:ahLst/>
            <a:cxnLst/>
            <a:rect l="0" t="0" r="0" b="0"/>
            <a:pathLst>
              <a:path w="303275" h="1">
                <a:moveTo>
                  <a:pt x="0" y="0"/>
                </a:moveTo>
                <a:lnTo>
                  <a:pt x="303274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6499151" y="5241330"/>
            <a:ext cx="263525" cy="0"/>
          </a:xfrm>
          <a:custGeom>
            <a:avLst/>
            <a:gdLst/>
            <a:ahLst/>
            <a:cxnLst/>
            <a:rect l="0" t="0" r="0" b="0"/>
            <a:pathLst>
              <a:path w="309376" h="1">
                <a:moveTo>
                  <a:pt x="0" y="0"/>
                </a:moveTo>
                <a:lnTo>
                  <a:pt x="309375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5364088" y="5206405"/>
            <a:ext cx="1408113" cy="0"/>
          </a:xfrm>
          <a:custGeom>
            <a:avLst/>
            <a:gdLst/>
            <a:ahLst/>
            <a:cxnLst/>
            <a:rect l="0" t="0" r="0" b="0"/>
            <a:pathLst>
              <a:path w="1648202" h="1">
                <a:moveTo>
                  <a:pt x="0" y="0"/>
                </a:moveTo>
                <a:lnTo>
                  <a:pt x="1648201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208763" y="5241330"/>
            <a:ext cx="274638" cy="0"/>
          </a:xfrm>
          <a:custGeom>
            <a:avLst/>
            <a:gdLst/>
            <a:ahLst/>
            <a:cxnLst/>
            <a:rect l="0" t="0" r="0" b="0"/>
            <a:pathLst>
              <a:path w="321561" h="1">
                <a:moveTo>
                  <a:pt x="0" y="0"/>
                </a:moveTo>
                <a:lnTo>
                  <a:pt x="321560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5364088" y="5157192"/>
            <a:ext cx="2139950" cy="46038"/>
          </a:xfrm>
          <a:custGeom>
            <a:avLst/>
            <a:gdLst/>
            <a:ahLst/>
            <a:cxnLst/>
            <a:rect l="0" t="0" r="0" b="0"/>
            <a:pathLst>
              <a:path w="2291323" h="1">
                <a:moveTo>
                  <a:pt x="0" y="0"/>
                </a:moveTo>
                <a:lnTo>
                  <a:pt x="2291322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TextBox 27"/>
          <p:cNvSpPr txBox="1"/>
          <p:nvPr/>
        </p:nvSpPr>
        <p:spPr>
          <a:xfrm>
            <a:off x="4551166" y="4832623"/>
            <a:ext cx="4687181" cy="75661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eaLnBrk="1" hangingPunct="1">
              <a:lnSpc>
                <a:spcPts val="1625"/>
              </a:lnSpc>
              <a:tabLst>
                <a:tab pos="165100" algn="l"/>
              </a:tabLst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2800" b="1" i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0" eaLnBrk="1" hangingPunct="1">
              <a:lnSpc>
                <a:spcPts val="100"/>
              </a:lnSpc>
              <a:spcBef>
                <a:spcPts val="0"/>
              </a:spcBef>
              <a:tabLst>
                <a:tab pos="165100" algn="l"/>
              </a:tabLst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1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D </a:t>
            </a:r>
            <a:r>
              <a:rPr lang="en-US" altLang="zh-CN" sz="20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D </a:t>
            </a:r>
            <a:r>
              <a:rPr lang="en-US" altLang="zh-CN" sz="20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 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D </a:t>
            </a:r>
            <a:r>
              <a:rPr lang="en-US" altLang="zh-CN" sz="20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 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D</a:t>
            </a:r>
            <a:endParaRPr lang="en-US" altLang="zh-CN" sz="1200" i="1" dirty="0" smtClean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tabLst>
                <a:tab pos="356235" algn="l"/>
                <a:tab pos="779145" algn="l"/>
              </a:tabLst>
              <a:defRPr/>
            </a:pPr>
            <a:endParaRPr lang="en-US" altLang="zh-CN" sz="1200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3290"/>
              </a:lnSpc>
              <a:spcBef>
                <a:spcPts val="0"/>
              </a:spcBef>
              <a:spcAft>
                <a:spcPts val="0"/>
              </a:spcAft>
              <a:tabLst>
                <a:tab pos="356235" algn="l"/>
                <a:tab pos="779145" algn="l"/>
              </a:tabLst>
              <a:defRPr/>
            </a:pPr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	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       </a:t>
            </a:r>
            <a:r>
              <a:rPr lang="en-US" altLang="zh-CN" sz="20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 </a:t>
            </a:r>
            <a:r>
              <a:rPr lang="en-US" altLang="zh-CN" sz="2000" dirty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 </a:t>
            </a:r>
            <a:r>
              <a:rPr lang="en-US" altLang="zh-CN" sz="2000" dirty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) </a:t>
            </a:r>
            <a:r>
              <a:rPr lang="en-US" altLang="zh-CN" sz="2000" dirty="0">
                <a:solidFill>
                  <a:srgbClr val="000000"/>
                </a:solidFill>
                <a:latin typeface="Symbol" panose="05050102010706020507"/>
                <a:ea typeface="+mn-ea"/>
              </a:rPr>
              <a:t>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D</a:t>
            </a:r>
            <a:endParaRPr lang="zh-CN" altLang="en-US" sz="1200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479425" y="1166813"/>
          <a:ext cx="3913186" cy="5032373"/>
        </p:xfrm>
        <a:graphic>
          <a:graphicData uri="http://schemas.openxmlformats.org/drawingml/2006/table">
            <a:tbl>
              <a:tblPr/>
              <a:tblGrid>
                <a:gridCol w="403313"/>
                <a:gridCol w="434799"/>
                <a:gridCol w="433299"/>
                <a:gridCol w="434799"/>
                <a:gridCol w="440795"/>
                <a:gridCol w="442296"/>
                <a:gridCol w="440795"/>
                <a:gridCol w="442295"/>
                <a:gridCol w="440795"/>
              </a:tblGrid>
              <a:tr h="3317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8197" marR="78197" marT="41471" marB="414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zh-CN" altLang="en-US" sz="1100" b="1" i="1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  <a:defRPr/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030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3030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</a:tr>
            </a:tbl>
          </a:graphicData>
        </a:graphic>
      </p:graphicFrame>
      <p:sp>
        <p:nvSpPr>
          <p:cNvPr id="33989" name="TextBox 15"/>
          <p:cNvSpPr txBox="1">
            <a:spLocks noChangeArrowheads="1"/>
          </p:cNvSpPr>
          <p:nvPr/>
        </p:nvSpPr>
        <p:spPr bwMode="auto">
          <a:xfrm>
            <a:off x="4996553" y="1624013"/>
            <a:ext cx="434954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ts val="1625"/>
              </a:lnSpc>
              <a:spcBef>
                <a:spcPct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1600" b="1" i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0" eaLnBrk="1" hangingPunct="1">
              <a:lnSpc>
                <a:spcPts val="100"/>
              </a:lnSpc>
              <a:spcBef>
                <a:spcPts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0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endParaRPr lang="zh-CN" altLang="en-US" sz="11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5375275" y="1820863"/>
            <a:ext cx="409575" cy="407987"/>
          </a:xfrm>
          <a:custGeom>
            <a:avLst/>
            <a:gdLst/>
            <a:ahLst/>
            <a:cxnLst/>
            <a:rect l="0" t="0" r="0" b="0"/>
            <a:pathLst>
              <a:path w="477775" h="449581">
                <a:moveTo>
                  <a:pt x="9144" y="0"/>
                </a:moveTo>
                <a:lnTo>
                  <a:pt x="477774" y="440436"/>
                </a:lnTo>
                <a:lnTo>
                  <a:pt x="468630" y="44958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4" tIns="40072" rIns="80144" bIns="4007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3991" name="图片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1743075"/>
            <a:ext cx="2041525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992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2284413"/>
            <a:ext cx="119062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795963" y="2224088"/>
          <a:ext cx="2382838" cy="15986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85611"/>
                <a:gridCol w="599173"/>
                <a:gridCol w="599185"/>
                <a:gridCol w="598869"/>
              </a:tblGrid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97" marR="78197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97" marR="78197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97" marR="78197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97" marR="78197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97" marR="78197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97" marR="78197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97" marR="78197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97" marR="78197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020" name="TextBox 14"/>
          <p:cNvSpPr txBox="1">
            <a:spLocks noChangeArrowheads="1"/>
          </p:cNvSpPr>
          <p:nvPr/>
        </p:nvSpPr>
        <p:spPr bwMode="auto">
          <a:xfrm>
            <a:off x="4970463" y="2603500"/>
            <a:ext cx="268287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格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525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雷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525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码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21" name="TextBox 15"/>
          <p:cNvSpPr txBox="1">
            <a:spLocks noChangeArrowheads="1"/>
          </p:cNvSpPr>
          <p:nvPr/>
        </p:nvSpPr>
        <p:spPr bwMode="auto">
          <a:xfrm>
            <a:off x="6546850" y="1433513"/>
            <a:ext cx="80803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格雷码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22" name="TextBox 17"/>
          <p:cNvSpPr txBox="1">
            <a:spLocks noChangeArrowheads="1"/>
          </p:cNvSpPr>
          <p:nvPr/>
        </p:nvSpPr>
        <p:spPr bwMode="auto">
          <a:xfrm>
            <a:off x="5457825" y="1560513"/>
            <a:ext cx="527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B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23" name="TextBox 18"/>
          <p:cNvSpPr txBox="1">
            <a:spLocks noChangeArrowheads="1"/>
          </p:cNvSpPr>
          <p:nvPr/>
        </p:nvSpPr>
        <p:spPr bwMode="auto">
          <a:xfrm>
            <a:off x="4884738" y="1958975"/>
            <a:ext cx="4953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D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24" name="TextBox 19"/>
          <p:cNvSpPr txBox="1">
            <a:spLocks noChangeArrowheads="1"/>
          </p:cNvSpPr>
          <p:nvPr/>
        </p:nvSpPr>
        <p:spPr bwMode="auto">
          <a:xfrm>
            <a:off x="5981700" y="1958975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25" name="TextBox 20"/>
          <p:cNvSpPr txBox="1">
            <a:spLocks noChangeArrowheads="1"/>
          </p:cNvSpPr>
          <p:nvPr/>
        </p:nvSpPr>
        <p:spPr bwMode="auto">
          <a:xfrm>
            <a:off x="6580188" y="1958975"/>
            <a:ext cx="2047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26" name="TextBox 21"/>
          <p:cNvSpPr txBox="1">
            <a:spLocks noChangeArrowheads="1"/>
          </p:cNvSpPr>
          <p:nvPr/>
        </p:nvSpPr>
        <p:spPr bwMode="auto">
          <a:xfrm>
            <a:off x="7185025" y="1958975"/>
            <a:ext cx="193675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27" name="TextBox 22"/>
          <p:cNvSpPr txBox="1">
            <a:spLocks noChangeArrowheads="1"/>
          </p:cNvSpPr>
          <p:nvPr/>
        </p:nvSpPr>
        <p:spPr bwMode="auto">
          <a:xfrm>
            <a:off x="7778750" y="1958975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28" name="TextBox 23"/>
          <p:cNvSpPr txBox="1">
            <a:spLocks noChangeArrowheads="1"/>
          </p:cNvSpPr>
          <p:nvPr/>
        </p:nvSpPr>
        <p:spPr bwMode="auto">
          <a:xfrm>
            <a:off x="5481638" y="2357438"/>
            <a:ext cx="204787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29" name="TextBox 24"/>
          <p:cNvSpPr txBox="1">
            <a:spLocks noChangeArrowheads="1"/>
          </p:cNvSpPr>
          <p:nvPr/>
        </p:nvSpPr>
        <p:spPr bwMode="auto">
          <a:xfrm>
            <a:off x="5481638" y="2759075"/>
            <a:ext cx="204787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940425" y="2951163"/>
            <a:ext cx="952500" cy="909637"/>
          </a:xfrm>
          <a:prstGeom prst="ellipse">
            <a:avLst/>
          </a:prstGeom>
          <a:solidFill>
            <a:schemeClr val="tx1">
              <a:lumMod val="60000"/>
              <a:lumOff val="40000"/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7648575" y="3036888"/>
            <a:ext cx="673100" cy="863600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flipH="1">
            <a:off x="5684838" y="2997200"/>
            <a:ext cx="571500" cy="863600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67400" y="3405188"/>
            <a:ext cx="2373313" cy="455612"/>
          </a:xfrm>
          <a:prstGeom prst="ellipse">
            <a:avLst/>
          </a:prstGeom>
          <a:solidFill>
            <a:srgbClr val="F30303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7034213" y="2593975"/>
            <a:ext cx="476250" cy="454025"/>
          </a:xfrm>
          <a:prstGeom prst="ellipse">
            <a:avLst/>
          </a:prstGeom>
          <a:solidFill>
            <a:schemeClr val="tx1">
              <a:lumMod val="60000"/>
              <a:lumOff val="40000"/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>
          <a:xfrm>
            <a:off x="35496" y="6093296"/>
            <a:ext cx="8424936" cy="63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975793" y="2908574"/>
            <a:ext cx="339725" cy="0"/>
          </a:xfrm>
          <a:custGeom>
            <a:avLst/>
            <a:gdLst/>
            <a:ahLst/>
            <a:cxnLst/>
            <a:rect l="0" t="0" r="0" b="0"/>
            <a:pathLst>
              <a:path w="398527" h="1">
                <a:moveTo>
                  <a:pt x="0" y="0"/>
                </a:moveTo>
                <a:lnTo>
                  <a:pt x="398526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44" tIns="40072" rIns="80144" bIns="4007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98227" y="703636"/>
            <a:ext cx="409575" cy="406400"/>
          </a:xfrm>
          <a:custGeom>
            <a:avLst/>
            <a:gdLst/>
            <a:ahLst/>
            <a:cxnLst/>
            <a:rect l="0" t="0" r="0" b="0"/>
            <a:pathLst>
              <a:path w="477775" h="449581">
                <a:moveTo>
                  <a:pt x="9144" y="0"/>
                </a:moveTo>
                <a:lnTo>
                  <a:pt x="477774" y="440436"/>
                </a:lnTo>
                <a:lnTo>
                  <a:pt x="468630" y="44958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4" tIns="40072" rIns="80144" bIns="4007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464" y="625848"/>
            <a:ext cx="2041525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39" y="1167186"/>
            <a:ext cx="119063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917327" y="1106861"/>
          <a:ext cx="2381251" cy="15986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85221"/>
                <a:gridCol w="598774"/>
                <a:gridCol w="598786"/>
                <a:gridCol w="598470"/>
              </a:tblGrid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extBox 13"/>
          <p:cNvSpPr txBox="1"/>
          <p:nvPr/>
        </p:nvSpPr>
        <p:spPr>
          <a:xfrm>
            <a:off x="1874068" y="2995639"/>
            <a:ext cx="2039937" cy="2180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eaLnBrk="1" hangingPunct="1">
              <a:lnSpc>
                <a:spcPts val="1625"/>
              </a:lnSpc>
              <a:buNone/>
              <a:tabLst>
                <a:tab pos="165100" algn="l"/>
              </a:tabLst>
            </a:pP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2800" b="1" i="1" baseline="300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100"/>
              </a:lnSpc>
              <a:spcBef>
                <a:spcPts val="0"/>
              </a:spcBef>
              <a:buNone/>
              <a:tabLst>
                <a:tab pos="165100" algn="l"/>
              </a:tabLst>
            </a:pP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    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</a:t>
            </a:r>
            <a:endParaRPr lang="zh-CN" altLang="en-US" sz="1500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1093414" y="1484686"/>
            <a:ext cx="268288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格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525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雷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525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码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2669802" y="408039"/>
            <a:ext cx="808037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00"/>
              </a:lnSpc>
              <a:spcBef>
                <a:spcPct val="0"/>
              </a:spcBef>
              <a:buFontTx/>
              <a:buNone/>
            </a:pP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格雷码</a:t>
            </a:r>
            <a:endParaRPr lang="zh-CN" altLang="en-US" sz="21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6"/>
          <p:cNvSpPr txBox="1">
            <a:spLocks noChangeArrowheads="1"/>
          </p:cNvSpPr>
          <p:nvPr/>
        </p:nvSpPr>
        <p:spPr bwMode="auto">
          <a:xfrm>
            <a:off x="1118814" y="401504"/>
            <a:ext cx="370294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ts val="1625"/>
              </a:lnSpc>
              <a:buNone/>
              <a:tabLst>
                <a:tab pos="165100" algn="l"/>
              </a:tabLst>
            </a:pPr>
            <a:r>
              <a:rPr lang="en-US" altLang="zh-C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1600" b="1" i="1" baseline="300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100"/>
              </a:lnSpc>
              <a:spcBef>
                <a:spcPts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0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10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Box 17"/>
          <p:cNvSpPr txBox="1">
            <a:spLocks noChangeArrowheads="1"/>
          </p:cNvSpPr>
          <p:nvPr/>
        </p:nvSpPr>
        <p:spPr bwMode="auto">
          <a:xfrm>
            <a:off x="1580777" y="443286"/>
            <a:ext cx="527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B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Box 18"/>
          <p:cNvSpPr txBox="1">
            <a:spLocks noChangeArrowheads="1"/>
          </p:cNvSpPr>
          <p:nvPr/>
        </p:nvSpPr>
        <p:spPr bwMode="auto">
          <a:xfrm>
            <a:off x="1007689" y="841748"/>
            <a:ext cx="4953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D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2104652" y="841748"/>
            <a:ext cx="2047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2703139" y="841748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21"/>
          <p:cNvSpPr txBox="1">
            <a:spLocks noChangeArrowheads="1"/>
          </p:cNvSpPr>
          <p:nvPr/>
        </p:nvSpPr>
        <p:spPr bwMode="auto">
          <a:xfrm>
            <a:off x="3307977" y="841748"/>
            <a:ext cx="193675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TextBox 22"/>
          <p:cNvSpPr txBox="1">
            <a:spLocks noChangeArrowheads="1"/>
          </p:cNvSpPr>
          <p:nvPr/>
        </p:nvSpPr>
        <p:spPr bwMode="auto">
          <a:xfrm>
            <a:off x="3901702" y="841748"/>
            <a:ext cx="2047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1604589" y="1240211"/>
            <a:ext cx="204788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24"/>
          <p:cNvSpPr txBox="1">
            <a:spLocks noChangeArrowheads="1"/>
          </p:cNvSpPr>
          <p:nvPr/>
        </p:nvSpPr>
        <p:spPr bwMode="auto">
          <a:xfrm>
            <a:off x="1604589" y="1640261"/>
            <a:ext cx="204788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808039" y="1016794"/>
            <a:ext cx="515938" cy="1850604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H="1">
            <a:off x="1976064" y="949698"/>
            <a:ext cx="447675" cy="1928813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169597" y="2915083"/>
            <a:ext cx="374650" cy="0"/>
          </a:xfrm>
          <a:custGeom>
            <a:avLst/>
            <a:gdLst/>
            <a:ahLst/>
            <a:cxnLst/>
            <a:rect l="0" t="0" r="0" b="0"/>
            <a:pathLst>
              <a:path w="437389" h="1">
                <a:moveTo>
                  <a:pt x="0" y="0"/>
                </a:moveTo>
                <a:lnTo>
                  <a:pt x="437388" y="0"/>
                </a:lnTo>
              </a:path>
            </a:pathLst>
          </a:custGeom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6650735" y="2915083"/>
            <a:ext cx="374650" cy="0"/>
          </a:xfrm>
          <a:custGeom>
            <a:avLst/>
            <a:gdLst/>
            <a:ahLst/>
            <a:cxnLst/>
            <a:rect l="0" t="0" r="0" b="0"/>
            <a:pathLst>
              <a:path w="438151" h="1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8299448" y="2976837"/>
            <a:ext cx="374650" cy="0"/>
          </a:xfrm>
          <a:custGeom>
            <a:avLst/>
            <a:gdLst/>
            <a:ahLst/>
            <a:cxnLst/>
            <a:rect l="0" t="0" r="0" b="0"/>
            <a:pathLst>
              <a:path w="438151" h="1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527923" y="2908574"/>
            <a:ext cx="1146175" cy="0"/>
          </a:xfrm>
          <a:custGeom>
            <a:avLst/>
            <a:gdLst/>
            <a:ahLst/>
            <a:cxnLst/>
            <a:rect l="0" t="0" r="0" b="0"/>
            <a:pathLst>
              <a:path w="1339597" h="1">
                <a:moveTo>
                  <a:pt x="0" y="0"/>
                </a:moveTo>
                <a:lnTo>
                  <a:pt x="1339596" y="0"/>
                </a:lnTo>
              </a:path>
            </a:pathLst>
          </a:custGeom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TextBox 15"/>
          <p:cNvSpPr txBox="1">
            <a:spLocks noChangeArrowheads="1"/>
          </p:cNvSpPr>
          <p:nvPr/>
        </p:nvSpPr>
        <p:spPr bwMode="auto">
          <a:xfrm>
            <a:off x="4745990" y="641053"/>
            <a:ext cx="370294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ts val="1625"/>
              </a:lnSpc>
              <a:spcBef>
                <a:spcPct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1600" b="1" i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0" eaLnBrk="1" hangingPunct="1">
              <a:lnSpc>
                <a:spcPts val="100"/>
              </a:lnSpc>
              <a:spcBef>
                <a:spcPts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0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endParaRPr lang="zh-CN" altLang="en-US" sz="10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4250332" y="3028504"/>
            <a:ext cx="4642148" cy="2564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eaLnBrk="1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65100" algn="l"/>
              </a:tabLst>
            </a:pP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2800" b="1" i="1" baseline="300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65100" algn="l"/>
              </a:tabLst>
            </a:pP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1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8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 </a:t>
            </a:r>
            <a:r>
              <a:rPr lang="en-US" altLang="zh-CN" sz="28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 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 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 </a:t>
            </a:r>
            <a:r>
              <a:rPr lang="en-US" altLang="zh-CN" sz="28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 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</a:t>
            </a:r>
            <a:endParaRPr lang="zh-CN" altLang="en-US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5100909" y="792660"/>
            <a:ext cx="409575" cy="407987"/>
          </a:xfrm>
          <a:custGeom>
            <a:avLst/>
            <a:gdLst/>
            <a:ahLst/>
            <a:cxnLst/>
            <a:rect l="0" t="0" r="0" b="0"/>
            <a:pathLst>
              <a:path w="477775" h="449581">
                <a:moveTo>
                  <a:pt x="9144" y="0"/>
                </a:moveTo>
                <a:lnTo>
                  <a:pt x="477774" y="440436"/>
                </a:lnTo>
                <a:lnTo>
                  <a:pt x="468630" y="44958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4" tIns="40072" rIns="80144" bIns="4007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5520009" y="1195885"/>
          <a:ext cx="2381251" cy="15986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85221"/>
                <a:gridCol w="598774"/>
                <a:gridCol w="598786"/>
                <a:gridCol w="598470"/>
              </a:tblGrid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" name="TextBox 17"/>
          <p:cNvSpPr txBox="1">
            <a:spLocks noChangeArrowheads="1"/>
          </p:cNvSpPr>
          <p:nvPr/>
        </p:nvSpPr>
        <p:spPr bwMode="auto">
          <a:xfrm>
            <a:off x="5183459" y="532310"/>
            <a:ext cx="527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B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TextBox 18"/>
          <p:cNvSpPr txBox="1">
            <a:spLocks noChangeArrowheads="1"/>
          </p:cNvSpPr>
          <p:nvPr/>
        </p:nvSpPr>
        <p:spPr bwMode="auto">
          <a:xfrm>
            <a:off x="4610372" y="930772"/>
            <a:ext cx="4953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D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TextBox 19"/>
          <p:cNvSpPr txBox="1">
            <a:spLocks noChangeArrowheads="1"/>
          </p:cNvSpPr>
          <p:nvPr/>
        </p:nvSpPr>
        <p:spPr bwMode="auto">
          <a:xfrm>
            <a:off x="5707334" y="930772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TextBox 20"/>
          <p:cNvSpPr txBox="1">
            <a:spLocks noChangeArrowheads="1"/>
          </p:cNvSpPr>
          <p:nvPr/>
        </p:nvSpPr>
        <p:spPr bwMode="auto">
          <a:xfrm>
            <a:off x="6305822" y="930772"/>
            <a:ext cx="2047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TextBox 21"/>
          <p:cNvSpPr txBox="1">
            <a:spLocks noChangeArrowheads="1"/>
          </p:cNvSpPr>
          <p:nvPr/>
        </p:nvSpPr>
        <p:spPr bwMode="auto">
          <a:xfrm>
            <a:off x="6910659" y="930772"/>
            <a:ext cx="193675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TextBox 22"/>
          <p:cNvSpPr txBox="1">
            <a:spLocks noChangeArrowheads="1"/>
          </p:cNvSpPr>
          <p:nvPr/>
        </p:nvSpPr>
        <p:spPr bwMode="auto">
          <a:xfrm>
            <a:off x="7504384" y="930772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TextBox 23"/>
          <p:cNvSpPr txBox="1">
            <a:spLocks noChangeArrowheads="1"/>
          </p:cNvSpPr>
          <p:nvPr/>
        </p:nvSpPr>
        <p:spPr bwMode="auto">
          <a:xfrm>
            <a:off x="5207272" y="1329235"/>
            <a:ext cx="204787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TextBox 24"/>
          <p:cNvSpPr txBox="1">
            <a:spLocks noChangeArrowheads="1"/>
          </p:cNvSpPr>
          <p:nvPr/>
        </p:nvSpPr>
        <p:spPr bwMode="auto">
          <a:xfrm>
            <a:off x="5207272" y="1730872"/>
            <a:ext cx="204787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任意多边形 42"/>
          <p:cNvSpPr/>
          <p:nvPr/>
        </p:nvSpPr>
        <p:spPr>
          <a:xfrm rot="5400000">
            <a:off x="6719472" y="1783946"/>
            <a:ext cx="1795246" cy="447675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5400000" flipV="1">
            <a:off x="5537880" y="1861803"/>
            <a:ext cx="1794645" cy="442912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1171440" y="5723195"/>
            <a:ext cx="334963" cy="0"/>
          </a:xfrm>
          <a:custGeom>
            <a:avLst/>
            <a:gdLst/>
            <a:ahLst/>
            <a:cxnLst/>
            <a:rect l="0" t="0" r="0" b="0"/>
            <a:pathLst>
              <a:path w="392432" h="1">
                <a:moveTo>
                  <a:pt x="0" y="0"/>
                </a:moveTo>
                <a:lnTo>
                  <a:pt x="392431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2293803" y="5759708"/>
            <a:ext cx="336550" cy="0"/>
          </a:xfrm>
          <a:custGeom>
            <a:avLst/>
            <a:gdLst/>
            <a:ahLst/>
            <a:cxnLst/>
            <a:rect l="0" t="0" r="0" b="0"/>
            <a:pathLst>
              <a:path w="393198" h="1">
                <a:moveTo>
                  <a:pt x="0" y="0"/>
                </a:moveTo>
                <a:lnTo>
                  <a:pt x="393197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4111490" y="5723195"/>
            <a:ext cx="342900" cy="0"/>
          </a:xfrm>
          <a:custGeom>
            <a:avLst/>
            <a:gdLst/>
            <a:ahLst/>
            <a:cxnLst/>
            <a:rect l="0" t="0" r="0" b="0"/>
            <a:pathLst>
              <a:path w="400813" h="1">
                <a:moveTo>
                  <a:pt x="0" y="0"/>
                </a:moveTo>
                <a:lnTo>
                  <a:pt x="400812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1353264" y="6324089"/>
            <a:ext cx="334963" cy="0"/>
          </a:xfrm>
          <a:custGeom>
            <a:avLst/>
            <a:gdLst/>
            <a:ahLst/>
            <a:cxnLst/>
            <a:rect l="0" t="0" r="0" b="0"/>
            <a:pathLst>
              <a:path w="392431" h="1">
                <a:moveTo>
                  <a:pt x="0" y="0"/>
                </a:moveTo>
                <a:lnTo>
                  <a:pt x="392430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1985089" y="6324089"/>
            <a:ext cx="336550" cy="0"/>
          </a:xfrm>
          <a:custGeom>
            <a:avLst/>
            <a:gdLst/>
            <a:ahLst/>
            <a:cxnLst/>
            <a:rect l="0" t="0" r="0" b="0"/>
            <a:pathLst>
              <a:path w="392432" h="1">
                <a:moveTo>
                  <a:pt x="0" y="0"/>
                </a:moveTo>
                <a:lnTo>
                  <a:pt x="392431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1245314" y="6260589"/>
            <a:ext cx="1184275" cy="0"/>
          </a:xfrm>
          <a:custGeom>
            <a:avLst/>
            <a:gdLst/>
            <a:ahLst/>
            <a:cxnLst/>
            <a:rect l="0" t="0" r="0" b="0"/>
            <a:pathLst>
              <a:path w="1384560" h="1">
                <a:moveTo>
                  <a:pt x="0" y="0"/>
                </a:moveTo>
                <a:lnTo>
                  <a:pt x="1384559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901498" y="6324089"/>
            <a:ext cx="341312" cy="0"/>
          </a:xfrm>
          <a:custGeom>
            <a:avLst/>
            <a:gdLst/>
            <a:ahLst/>
            <a:cxnLst/>
            <a:rect l="0" t="0" r="0" b="0"/>
            <a:pathLst>
              <a:path w="400045" h="1">
                <a:moveTo>
                  <a:pt x="0" y="0"/>
                </a:moveTo>
                <a:lnTo>
                  <a:pt x="400044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1245314" y="6195502"/>
            <a:ext cx="1881188" cy="0"/>
          </a:xfrm>
          <a:custGeom>
            <a:avLst/>
            <a:gdLst/>
            <a:ahLst/>
            <a:cxnLst/>
            <a:rect l="0" t="0" r="0" b="0"/>
            <a:pathLst>
              <a:path w="2200656" h="1">
                <a:moveTo>
                  <a:pt x="0" y="0"/>
                </a:moveTo>
                <a:lnTo>
                  <a:pt x="2200655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TextBox 25"/>
          <p:cNvSpPr txBox="1"/>
          <p:nvPr/>
        </p:nvSpPr>
        <p:spPr>
          <a:xfrm>
            <a:off x="258628" y="5785108"/>
            <a:ext cx="4268797" cy="94897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eaLnBrk="1" hangingPunct="1">
              <a:lnSpc>
                <a:spcPts val="1625"/>
              </a:lnSpc>
              <a:tabLst>
                <a:tab pos="165100" algn="l"/>
              </a:tabLst>
            </a:pPr>
            <a:r>
              <a:rPr lang="en-US" altLang="zh-CN" sz="2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600" b="1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2600" b="1" i="1" baseline="300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0" eaLnBrk="1" hangingPunct="1">
              <a:lnSpc>
                <a:spcPts val="400"/>
              </a:lnSpc>
              <a:tabLst>
                <a:tab pos="165100" algn="l"/>
              </a:tabLst>
            </a:pPr>
            <a:r>
              <a:rPr lang="en-US" altLang="zh-CN" sz="2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11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</a:t>
            </a:r>
            <a:endParaRPr lang="en-US" altLang="zh-CN" sz="1500" i="1" dirty="0" smtClean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tabLst>
                <a:tab pos="455930" algn="l"/>
                <a:tab pos="645160" algn="l"/>
              </a:tabLst>
              <a:defRPr/>
            </a:pPr>
            <a:endParaRPr lang="en-US" altLang="zh-CN" sz="1500" i="1" dirty="0" smtClean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tabLst>
                <a:tab pos="455930" algn="l"/>
                <a:tab pos="645160" algn="l"/>
              </a:tabLst>
              <a:defRPr/>
            </a:pPr>
            <a:endParaRPr lang="en-US" altLang="zh-CN" sz="1500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tabLst>
                <a:tab pos="455930" algn="l"/>
                <a:tab pos="645160" algn="l"/>
              </a:tabLst>
              <a:defRPr/>
            </a:pP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	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   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(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 </a:t>
            </a:r>
            <a:r>
              <a:rPr lang="en-US" altLang="zh-CN" sz="2600" dirty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) </a:t>
            </a:r>
            <a:r>
              <a:rPr lang="en-US" altLang="zh-CN" sz="2600" dirty="0">
                <a:solidFill>
                  <a:srgbClr val="000000"/>
                </a:solidFill>
                <a:latin typeface="Symbol" panose="05050102010706020507"/>
                <a:ea typeface="+mn-ea"/>
              </a:rPr>
              <a:t> 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</a:t>
            </a:r>
            <a:endParaRPr lang="zh-CN" altLang="en-US" sz="1500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</p:txBody>
      </p:sp>
      <p:sp>
        <p:nvSpPr>
          <p:cNvPr id="54" name="TextBox 15"/>
          <p:cNvSpPr txBox="1">
            <a:spLocks noChangeArrowheads="1"/>
          </p:cNvSpPr>
          <p:nvPr/>
        </p:nvSpPr>
        <p:spPr bwMode="auto">
          <a:xfrm>
            <a:off x="696942" y="3297915"/>
            <a:ext cx="370294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ts val="1625"/>
              </a:lnSpc>
              <a:spcBef>
                <a:spcPct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1600" b="1" i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0" eaLnBrk="1" hangingPunct="1">
              <a:lnSpc>
                <a:spcPts val="100"/>
              </a:lnSpc>
              <a:spcBef>
                <a:spcPts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0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11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1076761" y="3463265"/>
            <a:ext cx="409575" cy="407987"/>
          </a:xfrm>
          <a:custGeom>
            <a:avLst/>
            <a:gdLst/>
            <a:ahLst/>
            <a:cxnLst/>
            <a:rect l="0" t="0" r="0" b="0"/>
            <a:pathLst>
              <a:path w="477775" h="449581">
                <a:moveTo>
                  <a:pt x="9144" y="0"/>
                </a:moveTo>
                <a:lnTo>
                  <a:pt x="477774" y="440436"/>
                </a:lnTo>
                <a:lnTo>
                  <a:pt x="468630" y="44958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4" tIns="40072" rIns="80144" bIns="4007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1495861" y="3866490"/>
          <a:ext cx="2381251" cy="15986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85221"/>
                <a:gridCol w="598774"/>
                <a:gridCol w="598786"/>
                <a:gridCol w="598470"/>
              </a:tblGrid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1" name="TextBox 17"/>
          <p:cNvSpPr txBox="1">
            <a:spLocks noChangeArrowheads="1"/>
          </p:cNvSpPr>
          <p:nvPr/>
        </p:nvSpPr>
        <p:spPr bwMode="auto">
          <a:xfrm>
            <a:off x="1159311" y="3202915"/>
            <a:ext cx="527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B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" name="TextBox 18"/>
          <p:cNvSpPr txBox="1">
            <a:spLocks noChangeArrowheads="1"/>
          </p:cNvSpPr>
          <p:nvPr/>
        </p:nvSpPr>
        <p:spPr bwMode="auto">
          <a:xfrm>
            <a:off x="586224" y="3601377"/>
            <a:ext cx="4953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D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TextBox 19"/>
          <p:cNvSpPr txBox="1">
            <a:spLocks noChangeArrowheads="1"/>
          </p:cNvSpPr>
          <p:nvPr/>
        </p:nvSpPr>
        <p:spPr bwMode="auto">
          <a:xfrm>
            <a:off x="1683186" y="3601377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" name="TextBox 20"/>
          <p:cNvSpPr txBox="1">
            <a:spLocks noChangeArrowheads="1"/>
          </p:cNvSpPr>
          <p:nvPr/>
        </p:nvSpPr>
        <p:spPr bwMode="auto">
          <a:xfrm>
            <a:off x="2281674" y="3601377"/>
            <a:ext cx="2047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" name="TextBox 21"/>
          <p:cNvSpPr txBox="1">
            <a:spLocks noChangeArrowheads="1"/>
          </p:cNvSpPr>
          <p:nvPr/>
        </p:nvSpPr>
        <p:spPr bwMode="auto">
          <a:xfrm>
            <a:off x="2886511" y="3601377"/>
            <a:ext cx="193675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" name="TextBox 22"/>
          <p:cNvSpPr txBox="1">
            <a:spLocks noChangeArrowheads="1"/>
          </p:cNvSpPr>
          <p:nvPr/>
        </p:nvSpPr>
        <p:spPr bwMode="auto">
          <a:xfrm>
            <a:off x="3480236" y="3601377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" name="TextBox 23"/>
          <p:cNvSpPr txBox="1">
            <a:spLocks noChangeArrowheads="1"/>
          </p:cNvSpPr>
          <p:nvPr/>
        </p:nvSpPr>
        <p:spPr bwMode="auto">
          <a:xfrm>
            <a:off x="1183124" y="3999840"/>
            <a:ext cx="204787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" name="TextBox 24"/>
          <p:cNvSpPr txBox="1">
            <a:spLocks noChangeArrowheads="1"/>
          </p:cNvSpPr>
          <p:nvPr/>
        </p:nvSpPr>
        <p:spPr bwMode="auto">
          <a:xfrm>
            <a:off x="1183124" y="4401477"/>
            <a:ext cx="204787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1641911" y="4207802"/>
            <a:ext cx="952500" cy="909638"/>
          </a:xfrm>
          <a:prstGeom prst="ellipse">
            <a:avLst/>
          </a:prstGeom>
          <a:solidFill>
            <a:schemeClr val="tx1">
              <a:lumMod val="60000"/>
              <a:lumOff val="40000"/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>
            <a:off x="3416736" y="4253840"/>
            <a:ext cx="673100" cy="863600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 flipH="1">
            <a:off x="1426011" y="4264952"/>
            <a:ext cx="571500" cy="863600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2" name="任意多边形 71"/>
          <p:cNvSpPr/>
          <p:nvPr/>
        </p:nvSpPr>
        <p:spPr>
          <a:xfrm rot="4780721">
            <a:off x="2620605" y="5194434"/>
            <a:ext cx="674687" cy="438150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 rot="4780721" flipH="1">
            <a:off x="2600762" y="3737902"/>
            <a:ext cx="652462" cy="439737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4" name="任意多边形 73"/>
          <p:cNvSpPr/>
          <p:nvPr/>
        </p:nvSpPr>
        <p:spPr>
          <a:xfrm>
            <a:off x="5635936" y="5720416"/>
            <a:ext cx="334963" cy="0"/>
          </a:xfrm>
          <a:custGeom>
            <a:avLst/>
            <a:gdLst/>
            <a:ahLst/>
            <a:cxnLst/>
            <a:rect l="0" t="0" r="0" b="0"/>
            <a:pathLst>
              <a:path w="392432" h="1">
                <a:moveTo>
                  <a:pt x="0" y="0"/>
                </a:moveTo>
                <a:lnTo>
                  <a:pt x="392431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任意多边形 74"/>
          <p:cNvSpPr/>
          <p:nvPr/>
        </p:nvSpPr>
        <p:spPr>
          <a:xfrm>
            <a:off x="6758299" y="5756929"/>
            <a:ext cx="336550" cy="0"/>
          </a:xfrm>
          <a:custGeom>
            <a:avLst/>
            <a:gdLst/>
            <a:ahLst/>
            <a:cxnLst/>
            <a:rect l="0" t="0" r="0" b="0"/>
            <a:pathLst>
              <a:path w="393198" h="1">
                <a:moveTo>
                  <a:pt x="0" y="0"/>
                </a:moveTo>
                <a:lnTo>
                  <a:pt x="393197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575986" y="5720416"/>
            <a:ext cx="342900" cy="0"/>
          </a:xfrm>
          <a:custGeom>
            <a:avLst/>
            <a:gdLst/>
            <a:ahLst/>
            <a:cxnLst/>
            <a:rect l="0" t="0" r="0" b="0"/>
            <a:pathLst>
              <a:path w="400813" h="1">
                <a:moveTo>
                  <a:pt x="0" y="0"/>
                </a:moveTo>
                <a:lnTo>
                  <a:pt x="400812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任意多边形 76"/>
          <p:cNvSpPr/>
          <p:nvPr/>
        </p:nvSpPr>
        <p:spPr>
          <a:xfrm>
            <a:off x="5817760" y="6321310"/>
            <a:ext cx="334963" cy="0"/>
          </a:xfrm>
          <a:custGeom>
            <a:avLst/>
            <a:gdLst/>
            <a:ahLst/>
            <a:cxnLst/>
            <a:rect l="0" t="0" r="0" b="0"/>
            <a:pathLst>
              <a:path w="392431" h="1">
                <a:moveTo>
                  <a:pt x="0" y="0"/>
                </a:moveTo>
                <a:lnTo>
                  <a:pt x="392430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8" name="任意多边形 77"/>
          <p:cNvSpPr/>
          <p:nvPr/>
        </p:nvSpPr>
        <p:spPr>
          <a:xfrm>
            <a:off x="6449585" y="6321310"/>
            <a:ext cx="336550" cy="0"/>
          </a:xfrm>
          <a:custGeom>
            <a:avLst/>
            <a:gdLst/>
            <a:ahLst/>
            <a:cxnLst/>
            <a:rect l="0" t="0" r="0" b="0"/>
            <a:pathLst>
              <a:path w="392432" h="1">
                <a:moveTo>
                  <a:pt x="0" y="0"/>
                </a:moveTo>
                <a:lnTo>
                  <a:pt x="392431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任意多边形 78"/>
          <p:cNvSpPr/>
          <p:nvPr/>
        </p:nvSpPr>
        <p:spPr>
          <a:xfrm>
            <a:off x="5709810" y="6257810"/>
            <a:ext cx="1184275" cy="0"/>
          </a:xfrm>
          <a:custGeom>
            <a:avLst/>
            <a:gdLst/>
            <a:ahLst/>
            <a:cxnLst/>
            <a:rect l="0" t="0" r="0" b="0"/>
            <a:pathLst>
              <a:path w="1384560" h="1">
                <a:moveTo>
                  <a:pt x="0" y="0"/>
                </a:moveTo>
                <a:lnTo>
                  <a:pt x="1384559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0" name="任意多边形 79"/>
          <p:cNvSpPr/>
          <p:nvPr/>
        </p:nvSpPr>
        <p:spPr>
          <a:xfrm>
            <a:off x="7365994" y="6321310"/>
            <a:ext cx="341312" cy="0"/>
          </a:xfrm>
          <a:custGeom>
            <a:avLst/>
            <a:gdLst/>
            <a:ahLst/>
            <a:cxnLst/>
            <a:rect l="0" t="0" r="0" b="0"/>
            <a:pathLst>
              <a:path w="400045" h="1">
                <a:moveTo>
                  <a:pt x="0" y="0"/>
                </a:moveTo>
                <a:lnTo>
                  <a:pt x="400044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5709810" y="6192723"/>
            <a:ext cx="1881188" cy="0"/>
          </a:xfrm>
          <a:custGeom>
            <a:avLst/>
            <a:gdLst/>
            <a:ahLst/>
            <a:cxnLst/>
            <a:rect l="0" t="0" r="0" b="0"/>
            <a:pathLst>
              <a:path w="2200656" h="1">
                <a:moveTo>
                  <a:pt x="0" y="0"/>
                </a:moveTo>
                <a:lnTo>
                  <a:pt x="2200655" y="0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0156" tIns="40078" rIns="80156" bIns="4007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TextBox 25"/>
          <p:cNvSpPr txBox="1"/>
          <p:nvPr/>
        </p:nvSpPr>
        <p:spPr>
          <a:xfrm>
            <a:off x="4723124" y="5782329"/>
            <a:ext cx="4268797" cy="94897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eaLnBrk="1" hangingPunct="1">
              <a:lnSpc>
                <a:spcPts val="1625"/>
              </a:lnSpc>
              <a:tabLst>
                <a:tab pos="165100" algn="l"/>
              </a:tabLst>
            </a:pPr>
            <a:r>
              <a:rPr lang="en-US" altLang="zh-CN" sz="2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600" b="1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2600" b="1" i="1" baseline="300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0" eaLnBrk="1" hangingPunct="1">
              <a:lnSpc>
                <a:spcPts val="400"/>
              </a:lnSpc>
              <a:tabLst>
                <a:tab pos="165100" algn="l"/>
              </a:tabLst>
            </a:pPr>
            <a:r>
              <a:rPr lang="en-US" altLang="zh-CN" sz="2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6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11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</a:t>
            </a:r>
            <a:endParaRPr lang="en-US" altLang="zh-CN" sz="1500" i="1" dirty="0" smtClean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tabLst>
                <a:tab pos="455930" algn="l"/>
                <a:tab pos="645160" algn="l"/>
              </a:tabLst>
              <a:defRPr/>
            </a:pPr>
            <a:endParaRPr lang="en-US" altLang="zh-CN" sz="1500" i="1" dirty="0" smtClean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tabLst>
                <a:tab pos="455930" algn="l"/>
                <a:tab pos="645160" algn="l"/>
              </a:tabLst>
              <a:defRPr/>
            </a:pPr>
            <a:endParaRPr lang="en-US" altLang="zh-CN" sz="1500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  <a:p>
            <a:pPr eaLnBrk="1" fontAlgn="auto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tabLst>
                <a:tab pos="455930" algn="l"/>
                <a:tab pos="645160" algn="l"/>
              </a:tabLst>
              <a:defRPr/>
            </a:pP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	</a:t>
            </a:r>
            <a:r>
              <a:rPr lang="en-US" altLang="zh-CN" sz="1500" i="1" dirty="0" smtClean="0">
                <a:solidFill>
                  <a:srgbClr val="000000"/>
                </a:solidFill>
                <a:latin typeface="Times New Roman" panose="02020603050405020304"/>
                <a:ea typeface="+mn-ea"/>
              </a:rPr>
              <a:t>    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/>
                <a:ea typeface="+mn-ea"/>
              </a:rPr>
              <a:t>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(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A </a:t>
            </a:r>
            <a:r>
              <a:rPr lang="en-US" altLang="zh-CN" sz="2600" dirty="0">
                <a:solidFill>
                  <a:srgbClr val="000000"/>
                </a:solidFill>
                <a:latin typeface="Symbol" panose="05050102010706020507"/>
                <a:ea typeface="+mn-ea"/>
              </a:rPr>
              <a:t> 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B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) </a:t>
            </a:r>
            <a:r>
              <a:rPr lang="en-US" altLang="zh-CN" sz="2600" dirty="0">
                <a:solidFill>
                  <a:srgbClr val="000000"/>
                </a:solidFill>
                <a:latin typeface="Symbol" panose="05050102010706020507"/>
                <a:ea typeface="+mn-ea"/>
              </a:rPr>
              <a:t> 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Q</a:t>
            </a:r>
            <a:r>
              <a:rPr lang="en-US" altLang="zh-CN" sz="1500" i="1" dirty="0">
                <a:solidFill>
                  <a:srgbClr val="000000"/>
                </a:solidFill>
                <a:latin typeface="Times New Roman" panose="02020603050405020304"/>
                <a:ea typeface="+mn-ea"/>
              </a:rPr>
              <a:t>C</a:t>
            </a:r>
            <a:endParaRPr lang="zh-CN" altLang="en-US" sz="1500" i="1" dirty="0">
              <a:solidFill>
                <a:srgbClr val="000000"/>
              </a:solidFill>
              <a:latin typeface="Times New Roman" panose="02020603050405020304"/>
              <a:ea typeface="+mn-ea"/>
            </a:endParaRPr>
          </a:p>
        </p:txBody>
      </p:sp>
      <p:sp>
        <p:nvSpPr>
          <p:cNvPr id="83" name="TextBox 15"/>
          <p:cNvSpPr txBox="1">
            <a:spLocks noChangeArrowheads="1"/>
          </p:cNvSpPr>
          <p:nvPr/>
        </p:nvSpPr>
        <p:spPr bwMode="auto">
          <a:xfrm>
            <a:off x="5161438" y="3470075"/>
            <a:ext cx="370294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ts val="1625"/>
              </a:lnSpc>
              <a:spcBef>
                <a:spcPct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600" b="1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endParaRPr lang="en-US" altLang="zh-CN" sz="1600" b="1" i="1" baseline="30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0" eaLnBrk="1" hangingPunct="1">
              <a:lnSpc>
                <a:spcPts val="100"/>
              </a:lnSpc>
              <a:spcBef>
                <a:spcPts val="0"/>
              </a:spcBef>
              <a:buNone/>
              <a:tabLst>
                <a:tab pos="165100" algn="l"/>
              </a:tabLst>
            </a:pP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0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11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" name="任意多边形 83"/>
          <p:cNvSpPr/>
          <p:nvPr/>
        </p:nvSpPr>
        <p:spPr>
          <a:xfrm>
            <a:off x="5541257" y="3635425"/>
            <a:ext cx="409575" cy="407987"/>
          </a:xfrm>
          <a:custGeom>
            <a:avLst/>
            <a:gdLst/>
            <a:ahLst/>
            <a:cxnLst/>
            <a:rect l="0" t="0" r="0" b="0"/>
            <a:pathLst>
              <a:path w="477775" h="449581">
                <a:moveTo>
                  <a:pt x="9144" y="0"/>
                </a:moveTo>
                <a:lnTo>
                  <a:pt x="477774" y="440436"/>
                </a:lnTo>
                <a:lnTo>
                  <a:pt x="468630" y="44958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4" tIns="40072" rIns="80144" bIns="4007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87" name="表格 86"/>
          <p:cNvGraphicFramePr>
            <a:graphicFrameLocks noGrp="1"/>
          </p:cNvGraphicFramePr>
          <p:nvPr/>
        </p:nvGraphicFramePr>
        <p:xfrm>
          <a:off x="5960357" y="4038650"/>
          <a:ext cx="2381251" cy="15986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85221"/>
                <a:gridCol w="598774"/>
                <a:gridCol w="598786"/>
                <a:gridCol w="598470"/>
              </a:tblGrid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78145" marR="78145" marT="41468" marB="414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0" name="TextBox 17"/>
          <p:cNvSpPr txBox="1">
            <a:spLocks noChangeArrowheads="1"/>
          </p:cNvSpPr>
          <p:nvPr/>
        </p:nvSpPr>
        <p:spPr bwMode="auto">
          <a:xfrm>
            <a:off x="5623807" y="3375075"/>
            <a:ext cx="527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B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" name="TextBox 18"/>
          <p:cNvSpPr txBox="1">
            <a:spLocks noChangeArrowheads="1"/>
          </p:cNvSpPr>
          <p:nvPr/>
        </p:nvSpPr>
        <p:spPr bwMode="auto">
          <a:xfrm>
            <a:off x="5050720" y="3773537"/>
            <a:ext cx="4953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D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1100" b="1" i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zh-CN" altLang="en-US" sz="11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" name="TextBox 19"/>
          <p:cNvSpPr txBox="1">
            <a:spLocks noChangeArrowheads="1"/>
          </p:cNvSpPr>
          <p:nvPr/>
        </p:nvSpPr>
        <p:spPr bwMode="auto">
          <a:xfrm>
            <a:off x="6147682" y="3773537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6746170" y="3773537"/>
            <a:ext cx="2047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" name="TextBox 21"/>
          <p:cNvSpPr txBox="1">
            <a:spLocks noChangeArrowheads="1"/>
          </p:cNvSpPr>
          <p:nvPr/>
        </p:nvSpPr>
        <p:spPr bwMode="auto">
          <a:xfrm>
            <a:off x="7351007" y="3773537"/>
            <a:ext cx="193675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" name="TextBox 22"/>
          <p:cNvSpPr txBox="1">
            <a:spLocks noChangeArrowheads="1"/>
          </p:cNvSpPr>
          <p:nvPr/>
        </p:nvSpPr>
        <p:spPr bwMode="auto">
          <a:xfrm>
            <a:off x="7944732" y="3773537"/>
            <a:ext cx="2047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" name="TextBox 23"/>
          <p:cNvSpPr txBox="1">
            <a:spLocks noChangeArrowheads="1"/>
          </p:cNvSpPr>
          <p:nvPr/>
        </p:nvSpPr>
        <p:spPr bwMode="auto">
          <a:xfrm>
            <a:off x="5647620" y="4172000"/>
            <a:ext cx="204787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" name="TextBox 24"/>
          <p:cNvSpPr txBox="1">
            <a:spLocks noChangeArrowheads="1"/>
          </p:cNvSpPr>
          <p:nvPr/>
        </p:nvSpPr>
        <p:spPr bwMode="auto">
          <a:xfrm>
            <a:off x="5647620" y="4573637"/>
            <a:ext cx="204787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2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75"/>
              </a:lnSpc>
              <a:spcBef>
                <a:spcPct val="0"/>
              </a:spcBef>
              <a:buFontTx/>
              <a:buNone/>
            </a:pP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165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zh-CN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6106407" y="4379962"/>
            <a:ext cx="952500" cy="909638"/>
          </a:xfrm>
          <a:prstGeom prst="ellipse">
            <a:avLst/>
          </a:prstGeom>
          <a:solidFill>
            <a:schemeClr val="tx1">
              <a:lumMod val="60000"/>
              <a:lumOff val="40000"/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9" name="任意多边形 98"/>
          <p:cNvSpPr/>
          <p:nvPr/>
        </p:nvSpPr>
        <p:spPr>
          <a:xfrm>
            <a:off x="7881232" y="4426000"/>
            <a:ext cx="673100" cy="863600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0" name="任意多边形 99"/>
          <p:cNvSpPr/>
          <p:nvPr/>
        </p:nvSpPr>
        <p:spPr>
          <a:xfrm flipH="1">
            <a:off x="5890507" y="4437112"/>
            <a:ext cx="571500" cy="863600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1" name="任意多边形 100"/>
          <p:cNvSpPr/>
          <p:nvPr/>
        </p:nvSpPr>
        <p:spPr>
          <a:xfrm rot="4780721">
            <a:off x="7191248" y="5239371"/>
            <a:ext cx="416055" cy="438150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2" name="任意多边形 101"/>
          <p:cNvSpPr/>
          <p:nvPr/>
        </p:nvSpPr>
        <p:spPr>
          <a:xfrm rot="4780721" flipH="1">
            <a:off x="7065258" y="3910062"/>
            <a:ext cx="652462" cy="439737"/>
          </a:xfrm>
          <a:custGeom>
            <a:avLst/>
            <a:gdLst>
              <a:gd name="connsiteX0" fmla="*/ 673605 w 673605"/>
              <a:gd name="connsiteY0" fmla="*/ 0 h 1928812"/>
              <a:gd name="connsiteX1" fmla="*/ 416430 w 673605"/>
              <a:gd name="connsiteY1" fmla="*/ 57150 h 1928812"/>
              <a:gd name="connsiteX2" fmla="*/ 73530 w 673605"/>
              <a:gd name="connsiteY2" fmla="*/ 300037 h 1928812"/>
              <a:gd name="connsiteX3" fmla="*/ 44955 w 673605"/>
              <a:gd name="connsiteY3" fmla="*/ 1500187 h 1928812"/>
              <a:gd name="connsiteX4" fmla="*/ 587880 w 673605"/>
              <a:gd name="connsiteY4" fmla="*/ 1928812 h 1928812"/>
              <a:gd name="connsiteX5" fmla="*/ 587880 w 673605"/>
              <a:gd name="connsiteY5" fmla="*/ 1928812 h 192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605" h="1928812">
                <a:moveTo>
                  <a:pt x="673605" y="0"/>
                </a:moveTo>
                <a:cubicBezTo>
                  <a:pt x="595023" y="3572"/>
                  <a:pt x="516442" y="7144"/>
                  <a:pt x="416430" y="57150"/>
                </a:cubicBezTo>
                <a:cubicBezTo>
                  <a:pt x="316418" y="107156"/>
                  <a:pt x="135442" y="59531"/>
                  <a:pt x="73530" y="300037"/>
                </a:cubicBezTo>
                <a:cubicBezTo>
                  <a:pt x="11618" y="540543"/>
                  <a:pt x="-40770" y="1228725"/>
                  <a:pt x="44955" y="1500187"/>
                </a:cubicBezTo>
                <a:cubicBezTo>
                  <a:pt x="130680" y="1771649"/>
                  <a:pt x="587880" y="1928812"/>
                  <a:pt x="587880" y="1928812"/>
                </a:cubicBezTo>
                <a:lnTo>
                  <a:pt x="587880" y="1928812"/>
                </a:lnTo>
              </a:path>
            </a:pathLst>
          </a:cu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激励函数</a:t>
            </a:r>
            <a:r>
              <a:rPr lang="en-US" altLang="zh-CN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触发器输入方程</a:t>
            </a:r>
            <a:r>
              <a:rPr lang="en-US" altLang="zh-CN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897437"/>
          </a:xfrm>
        </p:spPr>
        <p:txBody>
          <a:bodyPr/>
          <a:lstStyle/>
          <a:p>
            <a:pPr>
              <a:defRPr/>
            </a:pP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同步时序电路采用</a:t>
            </a:r>
            <a:r>
              <a:rPr lang="en-US" altLang="zh-CN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触发器实现，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可以求出激励函数为</a:t>
            </a: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kern="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-US" altLang="zh-CN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触发器特征方程：</a:t>
            </a:r>
            <a:r>
              <a:rPr lang="en-US" altLang="zh-CN" sz="2400" i="1" kern="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i="1" kern="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 </a:t>
            </a:r>
            <a:r>
              <a:rPr lang="en-US" altLang="zh-CN" sz="2400" kern="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kern="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kern="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400" kern="0" baseline="-25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zh-CN" sz="2400" kern="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zh-CN" sz="2400" kern="0" baseline="-25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zh-CN" sz="2400" kern="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zh-CN" sz="2400" kern="0" baseline="-25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zh-CN" sz="2400" kern="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zh-CN" sz="2400" kern="0" baseline="-25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zh-CN" sz="2400" kern="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zh-CN" sz="2400" kern="0" baseline="-25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zh-CN" sz="2400" kern="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增加一个</a:t>
            </a:r>
            <a:r>
              <a:rPr lang="en-US" altLang="zh-CN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位进位输出</a:t>
            </a:r>
            <a:r>
              <a:rPr lang="en-US" altLang="zh-CN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kern="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baseline="-25000" dirty="0"/>
          </a:p>
        </p:txBody>
      </p:sp>
      <p:graphicFrame>
        <p:nvGraphicFramePr>
          <p:cNvPr id="34820" name="Object 9"/>
          <p:cNvGraphicFramePr>
            <a:graphicFrameLocks noChangeAspect="1"/>
          </p:cNvGraphicFramePr>
          <p:nvPr/>
        </p:nvGraphicFramePr>
        <p:xfrm>
          <a:off x="1619672" y="2298648"/>
          <a:ext cx="103981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0" name="公式" r:id="rId1" imgW="596900" imgH="241300" progId="Equation.3">
                  <p:embed/>
                </p:oleObj>
              </mc:Choice>
              <mc:Fallback>
                <p:oleObj name="公式" r:id="rId1" imgW="596900" imgH="241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298648"/>
                        <a:ext cx="1039812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8"/>
          <p:cNvGraphicFramePr>
            <a:graphicFrameLocks noChangeAspect="1"/>
          </p:cNvGraphicFramePr>
          <p:nvPr/>
        </p:nvGraphicFramePr>
        <p:xfrm>
          <a:off x="1619250" y="2827338"/>
          <a:ext cx="34798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1" name="公式" r:id="rId3" imgW="48158400" imgH="6705600" progId="Equation.3">
                  <p:embed/>
                </p:oleObj>
              </mc:Choice>
              <mc:Fallback>
                <p:oleObj name="公式" r:id="rId3" imgW="48158400" imgH="6705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827338"/>
                        <a:ext cx="34798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7"/>
          <p:cNvGraphicFramePr>
            <a:graphicFrameLocks noChangeAspect="1"/>
          </p:cNvGraphicFramePr>
          <p:nvPr/>
        </p:nvGraphicFramePr>
        <p:xfrm>
          <a:off x="1619672" y="3320998"/>
          <a:ext cx="5402262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2" name="公式" r:id="rId5" imgW="3111500" imgH="304800" progId="Equation.3">
                  <p:embed/>
                </p:oleObj>
              </mc:Choice>
              <mc:Fallback>
                <p:oleObj name="公式" r:id="rId5" imgW="3111500" imgH="304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320998"/>
                        <a:ext cx="5402262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6"/>
          <p:cNvGraphicFramePr>
            <a:graphicFrameLocks noChangeAspect="1"/>
          </p:cNvGraphicFramePr>
          <p:nvPr/>
        </p:nvGraphicFramePr>
        <p:xfrm>
          <a:off x="1619672" y="3870273"/>
          <a:ext cx="73437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3" name="公式" r:id="rId7" imgW="4229100" imgH="304800" progId="Equation.3">
                  <p:embed/>
                </p:oleObj>
              </mc:Choice>
              <mc:Fallback>
                <p:oleObj name="公式" r:id="rId7" imgW="4229100" imgH="304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870273"/>
                        <a:ext cx="7343775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15"/>
          <p:cNvGraphicFramePr>
            <a:graphicFrameLocks noChangeAspect="1"/>
          </p:cNvGraphicFramePr>
          <p:nvPr/>
        </p:nvGraphicFramePr>
        <p:xfrm>
          <a:off x="1815874" y="5364956"/>
          <a:ext cx="273685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4" name="公式" r:id="rId9" imgW="1574800" imgH="279400" progId="Equation.3">
                  <p:embed/>
                </p:oleObj>
              </mc:Choice>
              <mc:Fallback>
                <p:oleObj name="公式" r:id="rId9" imgW="1574800" imgH="279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5874" y="5364956"/>
                        <a:ext cx="273685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642720" y="1681514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只有一个触发器的时序电路状态方程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437437" cy="9556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4</a:t>
            </a:r>
            <a:r>
              <a:rPr lang="zh-CN" altLang="en-US" dirty="0"/>
              <a:t>位二进制同步</a:t>
            </a:r>
            <a:r>
              <a:rPr lang="zh-CN" altLang="en-US" dirty="0" smtClean="0"/>
              <a:t>计数器</a:t>
            </a:r>
            <a:r>
              <a:rPr lang="zh-CN" altLang="en-US" dirty="0"/>
              <a:t>逻辑</a:t>
            </a:r>
            <a:r>
              <a:rPr lang="zh-CN" altLang="en-US" dirty="0" smtClean="0"/>
              <a:t>原理图</a:t>
            </a:r>
            <a:endParaRPr lang="zh-CN" altLang="en-US" dirty="0"/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897437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画出逻辑电路图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tx1"/>
                </a:solidFill>
              </a:rPr>
              <a:t>根据触发器输入方程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结构描述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根据电路结构写描述</a:t>
            </a:r>
            <a:endParaRPr lang="en-US" altLang="zh-CN" sz="2400" dirty="0" smtClean="0"/>
          </a:p>
          <a:p>
            <a:pPr lvl="1"/>
            <a:r>
              <a:rPr lang="zh-CN" altLang="en-US" sz="2400" dirty="0" smtClean="0">
                <a:solidFill>
                  <a:schemeClr val="tx1"/>
                </a:solidFill>
              </a:rPr>
              <a:t>与电路图一一对应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描述方法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可用原理图直接描述</a:t>
            </a:r>
            <a:endParaRPr lang="en-US" altLang="zh-CN" sz="2000" dirty="0" smtClean="0"/>
          </a:p>
          <a:p>
            <a:pPr lvl="2"/>
            <a:r>
              <a:rPr lang="zh-CN" altLang="en-US" sz="2000" dirty="0"/>
              <a:t>也</a:t>
            </a:r>
            <a:r>
              <a:rPr lang="zh-CN" altLang="en-US" sz="2000" dirty="0" smtClean="0">
                <a:solidFill>
                  <a:schemeClr val="tx1"/>
                </a:solidFill>
              </a:rPr>
              <a:t>可以用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HDL</a:t>
            </a:r>
            <a:r>
              <a:rPr lang="zh-CN" altLang="en-US" sz="2000" dirty="0" smtClean="0">
                <a:solidFill>
                  <a:schemeClr val="tx1"/>
                </a:solidFill>
              </a:rPr>
              <a:t>描述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4449908" y="1049048"/>
          <a:ext cx="4681066" cy="57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8" name="Visio" r:id="rId1" imgW="2789555" imgH="3636645" progId="Visio.Drawing.11">
                  <p:embed/>
                </p:oleObj>
              </mc:Choice>
              <mc:Fallback>
                <p:oleObj name="Visio" r:id="rId1" imgW="2789555" imgH="363664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908" y="1049048"/>
                        <a:ext cx="4681066" cy="5768362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Verilog语言的三种描述方式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Verilog语言的三种描述方式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（1）</a:t>
            </a:r>
            <a:r>
              <a:rPr lang="zh-CN" altLang="en-US">
                <a:solidFill>
                  <a:srgbClr val="FF0000"/>
                </a:solidFill>
              </a:rPr>
              <a:t>数据流描述</a:t>
            </a:r>
            <a:r>
              <a:rPr lang="zh-CN" altLang="en-US"/>
              <a:t>：采用assign语句，该语句被成为连续赋值语句。　　例：异或操作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assign out = ina^inb;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Verilog语言的三种描述方式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071245"/>
            <a:ext cx="8229600" cy="5093970"/>
          </a:xfrm>
        </p:spPr>
        <p:txBody>
          <a:bodyPr/>
          <a:p>
            <a:pPr marL="0" indent="0">
              <a:buNone/>
            </a:pPr>
            <a:r>
              <a:rPr lang="zh-CN" altLang="en-US">
                <a:sym typeface="+mn-ea"/>
              </a:rPr>
              <a:t>（2）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行为描述</a:t>
            </a:r>
            <a:r>
              <a:rPr lang="zh-CN" altLang="en-US">
                <a:sym typeface="+mn-ea"/>
              </a:rPr>
              <a:t>：使用always和initial语句块，其中出现的语句称为过程赋值语句。　　例：异步复位D触发器复制代码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always @(posedge clk or negedge rst_n)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begin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if (!rst_n)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#DELAY out &lt;= 1'b0;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else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#DELAY out &lt;= data;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end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Verilog语言的三种描述方式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ym typeface="+mn-ea"/>
              </a:rPr>
              <a:t>（3）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结构化描述</a:t>
            </a:r>
            <a:r>
              <a:rPr lang="zh-CN" altLang="en-US">
                <a:sym typeface="+mn-ea"/>
              </a:rPr>
              <a:t>：实例化已有的功能模块。包括三种形式：　　a）module实例化：实例化已有的module；　　b）门实例化：实例化已有的基本门原语；　　c）UDP实例化：实例化用户定义的原语。　　例：使用基本门进行异或操作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xor xor_a(out, ina, inb);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模块结构描述 </a:t>
            </a:r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897437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  <a:r>
              <a:rPr lang="zh-CN" altLang="en-US" sz="2400" dirty="0" smtClean="0">
                <a:solidFill>
                  <a:srgbClr val="080808"/>
                </a:solidFill>
              </a:rPr>
              <a:t>：</a:t>
            </a:r>
            <a:r>
              <a:rPr lang="zh-CN" altLang="en-US" sz="2400" dirty="0" smtClean="0">
                <a:solidFill>
                  <a:srgbClr val="FF0000"/>
                </a:solidFill>
              </a:rPr>
              <a:t>与逻辑电路结构对应的描述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zh-CN" altLang="en-US" sz="2000" b="1" dirty="0">
                <a:solidFill>
                  <a:srgbClr val="080808"/>
                </a:solidFill>
              </a:rPr>
              <a:t>利用模块调用</a:t>
            </a:r>
            <a:r>
              <a:rPr lang="zh-CN" altLang="en-US" sz="2000" b="1" dirty="0" smtClean="0">
                <a:solidFill>
                  <a:srgbClr val="080808"/>
                </a:solidFill>
              </a:rPr>
              <a:t>描述系统或部件</a:t>
            </a:r>
            <a:endParaRPr lang="zh-CN" altLang="en-US" sz="2000" b="1" dirty="0">
              <a:solidFill>
                <a:srgbClr val="080808"/>
              </a:solidFill>
            </a:endParaRPr>
          </a:p>
          <a:p>
            <a:pPr marL="1371600" lvl="2" indent="-4572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80808"/>
                </a:solidFill>
              </a:rPr>
              <a:t>1) </a:t>
            </a:r>
            <a:r>
              <a:rPr lang="zh-CN" altLang="en-US" sz="1800" dirty="0">
                <a:solidFill>
                  <a:srgbClr val="F30303"/>
                </a:solidFill>
              </a:rPr>
              <a:t>调用内置门原语</a:t>
            </a:r>
            <a:r>
              <a:rPr lang="en-US" altLang="zh-CN" sz="1800" dirty="0">
                <a:solidFill>
                  <a:srgbClr val="F30303"/>
                </a:solidFill>
              </a:rPr>
              <a:t>(</a:t>
            </a:r>
            <a:r>
              <a:rPr lang="zh-CN" altLang="en-US" sz="1800" dirty="0">
                <a:solidFill>
                  <a:srgbClr val="F30303"/>
                </a:solidFill>
              </a:rPr>
              <a:t>在门级结构描述</a:t>
            </a:r>
            <a:r>
              <a:rPr lang="en-US" altLang="zh-CN" sz="1800" dirty="0">
                <a:solidFill>
                  <a:srgbClr val="F30303"/>
                </a:solidFill>
              </a:rPr>
              <a:t>)</a:t>
            </a:r>
            <a:r>
              <a:rPr lang="zh-CN" altLang="en-US" sz="1800" dirty="0">
                <a:solidFill>
                  <a:srgbClr val="F30303"/>
                </a:solidFill>
              </a:rPr>
              <a:t>；</a:t>
            </a:r>
            <a:endParaRPr lang="zh-CN" altLang="en-US" sz="1800" dirty="0">
              <a:solidFill>
                <a:srgbClr val="F30303"/>
              </a:solidFill>
            </a:endParaRPr>
          </a:p>
          <a:p>
            <a:pPr marL="1371600" lvl="2" indent="-4572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80808"/>
                </a:solidFill>
              </a:rPr>
              <a:t>2) </a:t>
            </a:r>
            <a:r>
              <a:rPr lang="zh-CN" altLang="en-US" sz="1800" dirty="0">
                <a:solidFill>
                  <a:srgbClr val="080808"/>
                </a:solidFill>
              </a:rPr>
              <a:t>调用开关级原语</a:t>
            </a:r>
            <a:r>
              <a:rPr lang="en-US" altLang="zh-CN" sz="1800" dirty="0">
                <a:solidFill>
                  <a:srgbClr val="080808"/>
                </a:solidFill>
              </a:rPr>
              <a:t>(</a:t>
            </a:r>
            <a:r>
              <a:rPr lang="zh-CN" altLang="en-US" sz="1800" dirty="0">
                <a:solidFill>
                  <a:srgbClr val="080808"/>
                </a:solidFill>
              </a:rPr>
              <a:t>在晶体管开关级结构描述</a:t>
            </a:r>
            <a:r>
              <a:rPr lang="en-US" altLang="zh-CN" sz="1800" dirty="0">
                <a:solidFill>
                  <a:srgbClr val="080808"/>
                </a:solidFill>
              </a:rPr>
              <a:t>)</a:t>
            </a:r>
            <a:r>
              <a:rPr lang="zh-CN" altLang="en-US" sz="1800" dirty="0">
                <a:solidFill>
                  <a:srgbClr val="080808"/>
                </a:solidFill>
              </a:rPr>
              <a:t>；</a:t>
            </a:r>
            <a:endParaRPr lang="zh-CN" altLang="en-US" sz="1800" dirty="0">
              <a:solidFill>
                <a:srgbClr val="080808"/>
              </a:solidFill>
            </a:endParaRPr>
          </a:p>
          <a:p>
            <a:pPr marL="1371600" lvl="2" indent="-4572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80808"/>
                </a:solidFill>
              </a:rPr>
              <a:t>3) </a:t>
            </a:r>
            <a:r>
              <a:rPr lang="zh-CN" altLang="en-US" sz="1800" dirty="0">
                <a:solidFill>
                  <a:srgbClr val="080808"/>
                </a:solidFill>
              </a:rPr>
              <a:t>调用用户定义（</a:t>
            </a:r>
            <a:r>
              <a:rPr lang="en-US" altLang="zh-CN" sz="1800" dirty="0">
                <a:solidFill>
                  <a:srgbClr val="080808"/>
                </a:solidFill>
              </a:rPr>
              <a:t>UDP</a:t>
            </a:r>
            <a:r>
              <a:rPr lang="zh-CN" altLang="en-US" sz="1800" dirty="0">
                <a:solidFill>
                  <a:srgbClr val="080808"/>
                </a:solidFill>
              </a:rPr>
              <a:t>）的原语</a:t>
            </a:r>
            <a:r>
              <a:rPr lang="en-US" altLang="zh-CN" sz="1800" dirty="0">
                <a:solidFill>
                  <a:srgbClr val="080808"/>
                </a:solidFill>
              </a:rPr>
              <a:t>(</a:t>
            </a:r>
            <a:r>
              <a:rPr lang="zh-CN" altLang="en-US" sz="1800" dirty="0">
                <a:solidFill>
                  <a:srgbClr val="080808"/>
                </a:solidFill>
              </a:rPr>
              <a:t>在门级结构描述</a:t>
            </a:r>
            <a:r>
              <a:rPr lang="en-US" altLang="zh-CN" sz="1800" dirty="0">
                <a:solidFill>
                  <a:srgbClr val="080808"/>
                </a:solidFill>
              </a:rPr>
              <a:t>)</a:t>
            </a:r>
            <a:r>
              <a:rPr lang="zh-CN" altLang="en-US" sz="1800" dirty="0">
                <a:solidFill>
                  <a:srgbClr val="080808"/>
                </a:solidFill>
              </a:rPr>
              <a:t>；</a:t>
            </a:r>
            <a:endParaRPr lang="zh-CN" altLang="en-US" sz="1800" dirty="0">
              <a:solidFill>
                <a:srgbClr val="080808"/>
              </a:solidFill>
            </a:endParaRPr>
          </a:p>
          <a:p>
            <a:pPr marL="1371600" lvl="2" indent="-4572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80808"/>
                </a:solidFill>
              </a:rPr>
              <a:t>4) </a:t>
            </a:r>
            <a:r>
              <a:rPr lang="zh-CN" altLang="en-US" sz="1800" dirty="0">
                <a:solidFill>
                  <a:srgbClr val="080808"/>
                </a:solidFill>
              </a:rPr>
              <a:t>模块实例 </a:t>
            </a:r>
            <a:r>
              <a:rPr lang="en-US" altLang="zh-CN" sz="1800" dirty="0">
                <a:solidFill>
                  <a:srgbClr val="080808"/>
                </a:solidFill>
              </a:rPr>
              <a:t>(</a:t>
            </a:r>
            <a:r>
              <a:rPr lang="zh-CN" altLang="en-US" sz="1800" dirty="0">
                <a:solidFill>
                  <a:srgbClr val="080808"/>
                </a:solidFill>
              </a:rPr>
              <a:t>创建层次结构结构描述</a:t>
            </a:r>
            <a:r>
              <a:rPr lang="en-US" altLang="zh-CN" sz="1800" dirty="0">
                <a:solidFill>
                  <a:srgbClr val="080808"/>
                </a:solidFill>
              </a:rPr>
              <a:t>)</a:t>
            </a:r>
            <a:r>
              <a:rPr lang="zh-CN" altLang="en-US" sz="1800" b="1" dirty="0">
                <a:solidFill>
                  <a:srgbClr val="080808"/>
                </a:solidFill>
              </a:rPr>
              <a:t>。</a:t>
            </a:r>
            <a:endParaRPr lang="zh-CN" altLang="en-US" sz="1800" b="1" dirty="0">
              <a:solidFill>
                <a:srgbClr val="080808"/>
              </a:solidFill>
            </a:endParaRP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zh-CN" altLang="en-US" sz="2000" b="1" dirty="0" smtClean="0">
                <a:solidFill>
                  <a:srgbClr val="FF0000"/>
                </a:solidFill>
              </a:rPr>
              <a:t>与原理图对应的描述</a:t>
            </a:r>
            <a:r>
              <a:rPr lang="zh-CN" altLang="en-US" sz="2000" b="1" dirty="0" smtClean="0">
                <a:solidFill>
                  <a:srgbClr val="080808"/>
                </a:solidFill>
              </a:rPr>
              <a:t>，加深</a:t>
            </a:r>
            <a:r>
              <a:rPr lang="zh-CN" altLang="en-US" sz="2000" b="1" dirty="0">
                <a:solidFill>
                  <a:srgbClr val="080808"/>
                </a:solidFill>
              </a:rPr>
              <a:t>时序电路的</a:t>
            </a:r>
            <a:r>
              <a:rPr lang="zh-CN" altLang="en-US" sz="2000" b="1" dirty="0" smtClean="0">
                <a:solidFill>
                  <a:srgbClr val="080808"/>
                </a:solidFill>
              </a:rPr>
              <a:t>感性认识</a:t>
            </a:r>
            <a:endParaRPr lang="zh-CN" altLang="en-US" sz="1600" b="1" dirty="0">
              <a:solidFill>
                <a:srgbClr val="080808"/>
              </a:solidFill>
            </a:endParaRP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zh-CN" altLang="en-US" sz="2400" dirty="0">
                <a:solidFill>
                  <a:srgbClr val="080808"/>
                </a:solidFill>
              </a:rPr>
              <a:t>实验中需要使用的主要门级单元</a:t>
            </a:r>
            <a:r>
              <a:rPr lang="zh-CN" altLang="en-US" sz="2400" dirty="0" smtClean="0">
                <a:solidFill>
                  <a:srgbClr val="080808"/>
                </a:solidFill>
              </a:rPr>
              <a:t>模块</a:t>
            </a:r>
            <a:r>
              <a:rPr lang="en-US" altLang="zh-CN" sz="2400" dirty="0" smtClean="0">
                <a:solidFill>
                  <a:srgbClr val="080808"/>
                </a:solidFill>
              </a:rPr>
              <a:t>(</a:t>
            </a:r>
            <a:r>
              <a:rPr lang="zh-CN" altLang="en-US" sz="2400" dirty="0" smtClean="0">
                <a:solidFill>
                  <a:srgbClr val="080808"/>
                </a:solidFill>
              </a:rPr>
              <a:t>原语</a:t>
            </a:r>
            <a:r>
              <a:rPr lang="en-US" altLang="zh-CN" sz="2400" dirty="0" smtClean="0">
                <a:solidFill>
                  <a:srgbClr val="080808"/>
                </a:solidFill>
              </a:rPr>
              <a:t>)</a:t>
            </a:r>
            <a:endParaRPr lang="zh-CN" altLang="en-US" sz="2400" dirty="0">
              <a:solidFill>
                <a:srgbClr val="080808"/>
              </a:solidFill>
            </a:endParaRP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zh-CN" altLang="en-US" sz="2000" b="1" dirty="0">
                <a:solidFill>
                  <a:srgbClr val="080808"/>
                </a:solidFill>
              </a:rPr>
              <a:t>非门：</a:t>
            </a:r>
            <a:endParaRPr lang="zh-CN" altLang="en-US" sz="2000" b="1" dirty="0">
              <a:solidFill>
                <a:srgbClr val="080808"/>
              </a:solidFill>
            </a:endParaRPr>
          </a:p>
          <a:p>
            <a:pPr marL="990600" lvl="1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solidFill>
                  <a:srgbClr val="080808"/>
                </a:solidFill>
              </a:rPr>
              <a:t>	名称：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</a:t>
            </a:r>
            <a:r>
              <a:rPr lang="en-US" altLang="zh-CN" sz="2000" b="1" dirty="0">
                <a:solidFill>
                  <a:srgbClr val="080808"/>
                </a:solidFill>
              </a:rPr>
              <a:t>	</a:t>
            </a:r>
            <a:r>
              <a:rPr lang="zh-CN" altLang="en-US" sz="2000" b="1" dirty="0">
                <a:solidFill>
                  <a:srgbClr val="080808"/>
                </a:solidFill>
              </a:rPr>
              <a:t>接口：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altLang="zh-CN" sz="2000" b="1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80808"/>
                </a:solidFill>
              </a:rPr>
              <a:t>	</a:t>
            </a:r>
            <a:r>
              <a:rPr lang="zh-CN" altLang="en-US" sz="2000" b="1" dirty="0">
                <a:solidFill>
                  <a:srgbClr val="080808"/>
                </a:solidFill>
              </a:rPr>
              <a:t>示例：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</a:t>
            </a:r>
            <a:r>
              <a:rPr lang="en-US" altLang="zh-CN" sz="2000" b="1" dirty="0">
                <a:solidFill>
                  <a:srgbClr val="080808"/>
                </a:solidFill>
              </a:rPr>
              <a:t>	</a:t>
            </a:r>
            <a:r>
              <a:rPr lang="en-US" altLang="zh-CN" sz="2000" b="1" dirty="0" err="1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NotA</a:t>
            </a:r>
            <a:r>
              <a:rPr lang="en-US" altLang="zh-CN" sz="2000" b="1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(.</a:t>
            </a:r>
            <a:r>
              <a:rPr lang="en-US" altLang="zh-CN" sz="2000" b="1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I(a), 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000" b="1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000" b="1" dirty="0" err="1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sz="2000" b="1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zh-CN" altLang="en-US" sz="2000" b="1" dirty="0">
                <a:solidFill>
                  <a:srgbClr val="080808"/>
                </a:solidFill>
              </a:rPr>
              <a:t>；</a:t>
            </a:r>
            <a:endParaRPr lang="zh-CN" altLang="en-US" sz="2000" b="1" dirty="0">
              <a:solidFill>
                <a:srgbClr val="080808"/>
              </a:solidFill>
            </a:endParaRP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zh-CN" altLang="en-US" sz="2000" b="1" dirty="0">
                <a:solidFill>
                  <a:srgbClr val="080808"/>
                </a:solidFill>
              </a:rPr>
              <a:t>二输入或非门：</a:t>
            </a:r>
            <a:endParaRPr lang="zh-CN" altLang="en-US" sz="2000" b="1" dirty="0">
              <a:solidFill>
                <a:srgbClr val="080808"/>
              </a:solidFill>
            </a:endParaRPr>
          </a:p>
          <a:p>
            <a:pPr marL="990600" lvl="1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solidFill>
                  <a:srgbClr val="080808"/>
                </a:solidFill>
              </a:rPr>
              <a:t>	名称：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NOR2</a:t>
            </a:r>
            <a:r>
              <a:rPr lang="en-US" altLang="zh-CN" sz="2000" b="1" dirty="0">
                <a:solidFill>
                  <a:srgbClr val="080808"/>
                </a:solidFill>
              </a:rPr>
              <a:t>	</a:t>
            </a:r>
            <a:r>
              <a:rPr lang="zh-CN" altLang="en-US" sz="2000" b="1" dirty="0">
                <a:solidFill>
                  <a:srgbClr val="080808"/>
                </a:solidFill>
              </a:rPr>
              <a:t>接口：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I0</a:t>
            </a:r>
            <a:r>
              <a:rPr lang="zh-CN" altLang="en-US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r>
              <a:rPr lang="zh-CN" altLang="en-US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altLang="zh-CN" sz="2000" b="1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80808"/>
                </a:solidFill>
              </a:rPr>
              <a:t>	</a:t>
            </a:r>
            <a:r>
              <a:rPr lang="zh-CN" altLang="en-US" sz="2000" b="1" dirty="0">
                <a:solidFill>
                  <a:srgbClr val="080808"/>
                </a:solidFill>
              </a:rPr>
              <a:t>示例：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NOR2</a:t>
            </a:r>
            <a:r>
              <a:rPr lang="en-US" altLang="zh-CN" sz="2000" b="1" dirty="0">
                <a:solidFill>
                  <a:srgbClr val="080808"/>
                </a:solidFill>
              </a:rPr>
              <a:t>	</a:t>
            </a:r>
            <a:r>
              <a:rPr lang="en-US" altLang="zh-CN" sz="2000" b="1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G1</a:t>
            </a:r>
            <a:r>
              <a:rPr lang="en-US" altLang="zh-CN" sz="2000" b="1" dirty="0" smtClean="0">
                <a:solidFill>
                  <a:srgbClr val="080808"/>
                </a:solidFill>
              </a:rPr>
              <a:t> 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(.</a:t>
            </a:r>
            <a:r>
              <a:rPr lang="en-US" altLang="zh-CN" sz="2000" b="1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I0(a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.</a:t>
            </a:r>
            <a:r>
              <a:rPr lang="en-US" altLang="zh-CN" sz="2000" b="1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I1(b</a:t>
            </a:r>
            <a:r>
              <a:rPr lang="en-US" altLang="zh-CN" sz="2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.</a:t>
            </a:r>
            <a:r>
              <a:rPr lang="en-US" altLang="zh-CN" sz="2000" b="1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000" b="1" dirty="0" err="1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na_b</a:t>
            </a:r>
            <a:r>
              <a:rPr lang="en-US" altLang="zh-CN" sz="2000" b="1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altLang="zh-CN" sz="2000" b="1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本实验使用到的原语汇总表</a:t>
            </a:r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897437"/>
          </a:xfrm>
        </p:spPr>
        <p:txBody>
          <a:bodyPr/>
          <a:lstStyle/>
          <a:p>
            <a:endParaRPr lang="zh-CN" altLang="en-US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68313" y="1098550"/>
          <a:ext cx="8424862" cy="5160961"/>
        </p:xfrm>
        <a:graphic>
          <a:graphicData uri="http://schemas.openxmlformats.org/drawingml/2006/table">
            <a:tbl>
              <a:tblPr firstRow="1" bandRow="1"/>
              <a:tblGrid>
                <a:gridCol w="1870601"/>
                <a:gridCol w="858084"/>
                <a:gridCol w="1406531"/>
                <a:gridCol w="4289646"/>
              </a:tblGrid>
              <a:tr h="4598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逻辑门</a:t>
                      </a:r>
                      <a:endParaRPr lang="zh-CN" altLang="en-US" sz="2400" b="0" i="0" dirty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i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名称</a:t>
                      </a:r>
                      <a:endParaRPr lang="zh-CN" altLang="en-US" sz="2400" b="0" i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i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接口</a:t>
                      </a:r>
                      <a:endParaRPr lang="zh-CN" altLang="en-US" sz="2400" b="0" i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i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示例</a:t>
                      </a:r>
                      <a:endParaRPr lang="zh-CN" altLang="en-US" sz="2400" b="0" i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98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smtClean="0">
                          <a:solidFill>
                            <a:srgbClr val="000000"/>
                          </a:solidFill>
                          <a:latin typeface="华文楷体" panose="02010600040101010101" charset="-122"/>
                        </a:rPr>
                        <a:t>非门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华文楷体" panose="02010600040101010101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INV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I,O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INV </a:t>
                      </a:r>
                      <a:r>
                        <a:rPr lang="en-US" altLang="zh-CN" sz="1800" b="1" dirty="0" err="1" smtClean="0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NotA</a:t>
                      </a:r>
                      <a:r>
                        <a:rPr lang="en-US" altLang="zh-CN" sz="1800" b="1" dirty="0" smtClean="0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CN" sz="1800" b="1" i="0" kern="120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+mn-cs"/>
                        </a:rPr>
                        <a:t>.I</a:t>
                      </a:r>
                      <a:r>
                        <a:rPr lang="en-US" altLang="zh-CN" sz="1800" b="1" dirty="0" smtClean="0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(a), </a:t>
                      </a:r>
                      <a:r>
                        <a:rPr lang="en-US" altLang="zh-CN" sz="1800" b="1" i="0" kern="120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+mn-cs"/>
                        </a:rPr>
                        <a:t>.O</a:t>
                      </a:r>
                      <a:r>
                        <a:rPr lang="en-US" altLang="zh-CN" sz="1800" b="1" dirty="0" smtClean="0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dirty="0" err="1" smtClean="0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lang="en-US" altLang="zh-CN" sz="1800" b="1" dirty="0" smtClean="0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))</a:t>
                      </a:r>
                      <a:r>
                        <a:rPr lang="zh-CN" altLang="en-US" sz="1800" b="1" dirty="0" smtClean="0">
                          <a:solidFill>
                            <a:srgbClr val="080808"/>
                          </a:solidFill>
                        </a:rPr>
                        <a:t>；</a:t>
                      </a:r>
                      <a:endParaRPr lang="zh-CN" altLang="en-US" sz="1800" b="1" i="0" dirty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02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dirty="0" smtClean="0">
                          <a:solidFill>
                            <a:srgbClr val="000000"/>
                          </a:solidFill>
                          <a:latin typeface="华文楷体" panose="02010600040101010101" charset="-122"/>
                        </a:rPr>
                        <a:t>二输入或非门</a:t>
                      </a:r>
                      <a:endParaRPr lang="zh-CN" altLang="en-US" sz="2000" b="0" i="0" dirty="0">
                        <a:solidFill>
                          <a:srgbClr val="000000"/>
                        </a:solidFill>
                        <a:latin typeface="华文楷体" panose="02010600040101010101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NOR2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I0,I1,O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NOR2 </a:t>
                      </a:r>
                      <a:r>
                        <a:rPr lang="pt-BR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G1(</a:t>
                      </a:r>
                      <a:r>
                        <a:rPr lang="pt-BR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.I0</a:t>
                      </a:r>
                      <a:r>
                        <a:rPr lang="pt-BR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(a), </a:t>
                      </a:r>
                      <a:r>
                        <a:rPr lang="pt-BR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.I1</a:t>
                      </a:r>
                      <a:r>
                        <a:rPr lang="pt-BR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(b), </a:t>
                      </a:r>
                      <a:r>
                        <a:rPr lang="pt-BR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.O</a:t>
                      </a:r>
                      <a:r>
                        <a:rPr lang="pt-BR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(c));</a:t>
                      </a:r>
                      <a:endParaRPr lang="zh-CN" altLang="en-US" sz="1800" b="1" i="0" dirty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98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smtClean="0">
                          <a:solidFill>
                            <a:srgbClr val="000000"/>
                          </a:solidFill>
                          <a:latin typeface="华文楷体" panose="02010600040101010101" charset="-122"/>
                        </a:rPr>
                        <a:t>三输入或非门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华文楷体" panose="02010600040101010101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NOR3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I0,I1,I2,O</a:t>
                      </a:r>
                      <a:endParaRPr lang="zh-CN" altLang="en-US" sz="18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zh-CN" altLang="en-US" sz="1800" dirty="0"/>
                    </a:p>
                  </a:txBody>
                  <a:tcPr marL="91438" marR="91438" marT="45723" marB="45723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98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smtClean="0">
                          <a:solidFill>
                            <a:srgbClr val="000000"/>
                          </a:solidFill>
                          <a:latin typeface="华文楷体" panose="02010600040101010101" charset="-122"/>
                        </a:rPr>
                        <a:t>四输入或非门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华文楷体" panose="02010600040101010101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NOR4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I0,I1,I2,I3,O</a:t>
                      </a:r>
                      <a:endParaRPr lang="zh-CN" altLang="en-US" sz="18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zh-CN" altLang="en-US" sz="1800"/>
                    </a:p>
                  </a:txBody>
                  <a:tcPr marL="91438" marR="91438" marT="45723" marB="45723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02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smtClean="0">
                          <a:solidFill>
                            <a:srgbClr val="000000"/>
                          </a:solidFill>
                          <a:latin typeface="华文楷体" panose="02010600040101010101" charset="-122"/>
                        </a:rPr>
                        <a:t>二输入异或非门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华文楷体" panose="02010600040101010101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XNOR2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I0,I1,O</a:t>
                      </a:r>
                      <a:endParaRPr lang="zh-CN" altLang="en-US" sz="18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XNOR2 </a:t>
                      </a:r>
                      <a:r>
                        <a:rPr lang="pt-BR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G1(</a:t>
                      </a:r>
                      <a:r>
                        <a:rPr lang="pt-BR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.I0</a:t>
                      </a:r>
                      <a:r>
                        <a:rPr lang="pt-BR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(a), </a:t>
                      </a:r>
                      <a:r>
                        <a:rPr lang="pt-BR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.I1</a:t>
                      </a:r>
                      <a:r>
                        <a:rPr lang="pt-BR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(b), </a:t>
                      </a:r>
                      <a:r>
                        <a:rPr lang="pt-BR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.O</a:t>
                      </a:r>
                      <a:r>
                        <a:rPr lang="pt-BR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(c));</a:t>
                      </a:r>
                      <a:endParaRPr lang="zh-CN" altLang="en-US" sz="1800" b="1" i="0" dirty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98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smtClean="0">
                          <a:solidFill>
                            <a:srgbClr val="000000"/>
                          </a:solidFill>
                          <a:latin typeface="华文楷体" panose="02010600040101010101" charset="-122"/>
                        </a:rPr>
                        <a:t>二输入与门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华文楷体" panose="02010600040101010101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AND2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I0,I1,O</a:t>
                      </a:r>
                      <a:endParaRPr lang="zh-CN" altLang="en-US" sz="18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zh-CN" altLang="en-US" sz="1800"/>
                    </a:p>
                  </a:txBody>
                  <a:tcPr marL="91438" marR="91438" marT="45723" marB="45723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98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smtClean="0">
                          <a:solidFill>
                            <a:srgbClr val="000000"/>
                          </a:solidFill>
                          <a:latin typeface="华文楷体" panose="02010600040101010101" charset="-122"/>
                        </a:rPr>
                        <a:t>二输入或门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华文楷体" panose="02010600040101010101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OR2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I0,I1,O</a:t>
                      </a:r>
                      <a:endParaRPr lang="zh-CN" altLang="en-US" sz="18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zh-CN" altLang="en-US" sz="1800" dirty="0"/>
                    </a:p>
                  </a:txBody>
                  <a:tcPr marL="91438" marR="91438" marT="45723" marB="45723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02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smtClean="0">
                          <a:solidFill>
                            <a:srgbClr val="000000"/>
                          </a:solidFill>
                          <a:latin typeface="华文楷体" panose="02010600040101010101" charset="-122"/>
                        </a:rPr>
                        <a:t>二输入与非门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华文楷体" panose="02010600040101010101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NAND2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I0,I1,O</a:t>
                      </a:r>
                      <a:endParaRPr lang="zh-CN" altLang="en-US" sz="1800" b="1" i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zh-CN" altLang="en-US" sz="1800"/>
                    </a:p>
                  </a:txBody>
                  <a:tcPr marL="91438" marR="91438" marT="45723" marB="45723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2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D</a:t>
                      </a:r>
                      <a:r>
                        <a:rPr lang="zh-CN" altLang="en-US" sz="2000" b="0" i="0" smtClean="0">
                          <a:solidFill>
                            <a:srgbClr val="000000"/>
                          </a:solidFill>
                          <a:latin typeface="华文楷体" panose="02010600040101010101" charset="-122"/>
                        </a:rPr>
                        <a:t>触发器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华文楷体" panose="02010600040101010101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FD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altLang="zh-CN" sz="18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C,</a:t>
                      </a:r>
                      <a:r>
                        <a:rPr lang="it-IT" altLang="zh-CN" sz="1800" b="1" i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clock</a:t>
                      </a:r>
                      <a:endParaRPr lang="it-IT" altLang="zh-CN" sz="1800" b="1" i="0" smtClean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  <a:p>
                      <a:pPr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altLang="zh-CN" sz="18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D,</a:t>
                      </a:r>
                      <a:r>
                        <a:rPr lang="it-IT" altLang="zh-CN" sz="1800" b="1" i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data in</a:t>
                      </a:r>
                      <a:endParaRPr lang="it-IT" altLang="zh-CN" sz="1800" b="1" i="0" smtClean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  <a:p>
                      <a:pPr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altLang="zh-CN" sz="1800" b="1" i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Q </a:t>
                      </a:r>
                      <a:r>
                        <a:rPr lang="it-IT" altLang="zh-CN" sz="1800" b="1" i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dataout</a:t>
                      </a:r>
                      <a:endParaRPr lang="zh-CN" altLang="en-US" sz="1800" b="1" i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ts val="1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511300" algn="l"/>
                        </a:tabLst>
                        <a:defRPr/>
                      </a:pP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FD    </a:t>
                      </a:r>
                      <a:r>
                        <a:rPr lang="en-US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FFDA (</a:t>
                      </a: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.C</a:t>
                      </a:r>
                      <a:r>
                        <a:rPr lang="en-US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(</a:t>
                      </a:r>
                      <a:r>
                        <a:rPr lang="en-US" altLang="zh-CN" sz="1800" b="1" i="0" dirty="0" err="1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clk</a:t>
                      </a:r>
                      <a:r>
                        <a:rPr lang="en-US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), </a:t>
                      </a: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.D</a:t>
                      </a:r>
                      <a:r>
                        <a:rPr lang="en-US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(Da), </a:t>
                      </a:r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.Q(</a:t>
                      </a:r>
                      <a:r>
                        <a:rPr lang="en-US" altLang="zh-CN" sz="1800" b="1" i="0" dirty="0" err="1" smtClean="0">
                          <a:solidFill>
                            <a:srgbClr val="FF0000"/>
                          </a:solidFill>
                          <a:latin typeface="Times New Roman" panose="02020603050405020304"/>
                        </a:rPr>
                        <a:t>Qa</a:t>
                      </a:r>
                      <a:r>
                        <a:rPr lang="en-US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));</a:t>
                      </a:r>
                      <a:endParaRPr lang="en-US" altLang="zh-CN" sz="1800" b="1" i="0" dirty="0" smtClean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511300" algn="l"/>
                        </a:tabLst>
                        <a:defRPr/>
                      </a:pPr>
                      <a:r>
                        <a:rPr lang="en-US" altLang="zh-CN" sz="1800" b="1" i="0" dirty="0" err="1" smtClean="0">
                          <a:solidFill>
                            <a:srgbClr val="0000FF"/>
                          </a:solidFill>
                          <a:latin typeface="Times New Roman" panose="02020603050405020304"/>
                        </a:rPr>
                        <a:t>defparam</a:t>
                      </a:r>
                      <a:r>
                        <a:rPr lang="en-US" altLang="zh-CN" sz="1800" b="1" i="0" dirty="0" smtClean="0">
                          <a:solidFill>
                            <a:srgbClr val="0000FF"/>
                          </a:solidFill>
                          <a:latin typeface="Times New Roman" panose="02020603050405020304"/>
                        </a:rPr>
                        <a:t> </a:t>
                      </a:r>
                      <a:r>
                        <a:rPr lang="en-US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FFDA.INIT = 1'b0;</a:t>
                      </a:r>
                      <a:endParaRPr lang="en-US" altLang="zh-CN" sz="1800" b="1" i="0" dirty="0" smtClean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27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511300" algn="l"/>
                        </a:tabLst>
                        <a:defRPr/>
                      </a:pPr>
                      <a:r>
                        <a:rPr lang="en-US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	// </a:t>
                      </a:r>
                      <a:r>
                        <a:rPr lang="zh-CN" altLang="en-US" sz="1800" b="0" i="0" dirty="0" smtClean="0">
                          <a:solidFill>
                            <a:srgbClr val="000000"/>
                          </a:solidFill>
                          <a:latin typeface="华文楷体" panose="02010600040101010101" charset="-122"/>
                        </a:rPr>
                        <a:t>定义</a:t>
                      </a:r>
                      <a:r>
                        <a:rPr lang="en-US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D</a:t>
                      </a:r>
                      <a:r>
                        <a:rPr lang="zh-CN" altLang="en-US" sz="1800" b="0" i="0" dirty="0" smtClean="0">
                          <a:solidFill>
                            <a:srgbClr val="000000"/>
                          </a:solidFill>
                          <a:latin typeface="华文楷体" panose="02010600040101010101" charset="-122"/>
                        </a:rPr>
                        <a:t>触发器的初值为</a:t>
                      </a:r>
                      <a:r>
                        <a:rPr lang="en-US" altLang="zh-CN" sz="1800" b="1" i="0" dirty="0" smtClean="0">
                          <a:solidFill>
                            <a:srgbClr val="000000"/>
                          </a:solidFill>
                          <a:latin typeface="Times New Roman" panose="02020603050405020304"/>
                        </a:rPr>
                        <a:t>0</a:t>
                      </a:r>
                      <a:endParaRPr lang="zh-CN" altLang="en-US" sz="1800" b="1" i="0" dirty="0">
                        <a:solidFill>
                          <a:srgbClr val="000000"/>
                        </a:solidFill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179388" y="0"/>
            <a:ext cx="7797800" cy="95408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位同步计数器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结构化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描述：原语描述 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323850" y="908050"/>
            <a:ext cx="8496300" cy="5878513"/>
          </a:xfrm>
          <a:solidFill>
            <a:schemeClr val="bg2"/>
          </a:solidFill>
        </p:spPr>
        <p:txBody>
          <a:bodyPr/>
          <a:lstStyle/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module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counter_4bit(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Qc,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…………		//</a:t>
            </a:r>
            <a:r>
              <a:rPr lang="zh-CN" altLang="en-US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端口及变量定义</a:t>
            </a:r>
            <a:endParaRPr lang="zh-CN" altLang="en-US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FFDA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(.C(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),.D(Da),.Q(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)),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FFDB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(.C(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),.D(Db),.Q(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)),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FFDC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(.C(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),.D(Dc),.Q(Qc)),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FFDD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(.C(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),.D(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),.Q(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));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defparam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FFDA.INIT = 1'b0;		// define initial value of the D type Flip-Flop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defparam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FFDB.INIT = 1'b0;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defparam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FFDC.INIT = 1'b0;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defparam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FFDD.INIT = 1'b0;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sv-SE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INV</a:t>
            </a:r>
            <a:r>
              <a:rPr lang="sv-SE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sv-SE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 (.I(Qa), .O(nQa)),	//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个非门，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FD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实例没有反向输出端</a:t>
            </a:r>
            <a:endParaRPr lang="sv-SE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sv-SE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(.I(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.O(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)),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(.I(Qc), .O(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)),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GQd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(.I(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.O(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));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assign Da =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			//</a:t>
            </a:r>
            <a:r>
              <a:rPr lang="zh-CN" altLang="en-US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赋值描述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8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 sz="8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XNOR2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ODb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(.I0(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.I1(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.O(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)),			//2</a:t>
            </a:r>
            <a:r>
              <a:rPr lang="zh-CN" altLang="en-US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输入异或非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ODc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(.I0(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Nor_nQa_nQb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.I1(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.O(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)),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ODd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(.I0(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Nor_nQa_nQb_nQc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.I1(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.O(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));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endParaRPr lang="en-US" altLang="zh-CN" sz="5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NOR4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(.I0(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.I1(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.I2(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.I3(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.O(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));</a:t>
            </a:r>
            <a:r>
              <a:rPr lang="zh-CN" altLang="en-US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//4</a:t>
            </a:r>
            <a:r>
              <a:rPr lang="zh-CN" altLang="en-US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输入或非门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NOR2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G1 (.I0(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.I1(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.O(</a:t>
            </a:r>
            <a:r>
              <a:rPr lang="en-US" altLang="zh-CN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Nor_nQa_nQb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));		//2</a:t>
            </a:r>
            <a:r>
              <a:rPr lang="zh-CN" altLang="en-US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输入或非门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NOR3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G2(.I0(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.I1(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.I2(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.O(</a:t>
            </a:r>
            <a:r>
              <a:rPr lang="en-US" altLang="zh-CN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Nor_nQa_nQb_nQc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));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1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5436096" y="1628800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也可调用实验九设计的</a:t>
            </a:r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r>
              <a:rPr lang="zh-CN" altLang="en-US" b="1" dirty="0" smtClean="0">
                <a:solidFill>
                  <a:srgbClr val="FF0000"/>
                </a:solidFill>
              </a:rPr>
              <a:t>触发器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179388" y="0"/>
            <a:ext cx="7797800" cy="9540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位同步计数器 </a:t>
            </a:r>
            <a:r>
              <a:rPr lang="zh-CN" altLang="en-US">
                <a:sym typeface="+mn-ea"/>
              </a:rPr>
              <a:t>数据流描述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323850" y="1052736"/>
            <a:ext cx="8496300" cy="5113238"/>
          </a:xfrm>
          <a:solidFill>
            <a:schemeClr val="bg2"/>
          </a:solidFill>
        </p:spPr>
        <p:txBody>
          <a:bodyPr/>
          <a:lstStyle/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module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counter_4bit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rst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Qc,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…………		//</a:t>
            </a:r>
            <a:r>
              <a:rPr lang="zh-CN" altLang="en-US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端口定义</a:t>
            </a:r>
            <a:endParaRPr lang="zh-CN" altLang="en-US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wire 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Da, 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Db, Dc,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Qb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Qc,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assign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 = 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b="0" dirty="0" smtClean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assign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Db = ~(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nQa^nQb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b="0" dirty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b="0" dirty="0" smtClean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assign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 = ~( (~(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|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 ^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b="0" dirty="0" smtClean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assign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~((~(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nQa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|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nQb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|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 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^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assign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~(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nQa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| 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nQb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|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|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nQd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));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endParaRPr lang="en-US" altLang="zh-CN" sz="1600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always @ (</a:t>
            </a:r>
            <a:r>
              <a:rPr lang="en-US" altLang="zh-CN" sz="16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posedge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600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if 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rst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{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Qa,Qb,Qc,Qd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&lt;= 4’b0000;	//</a:t>
            </a:r>
            <a:r>
              <a:rPr lang="zh-CN" alt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同步清零</a:t>
            </a:r>
            <a:endParaRPr lang="en-US" altLang="zh-CN" sz="16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en-US" altLang="zh-CN" sz="1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&lt;= Da;</a:t>
            </a:r>
            <a:endParaRPr lang="en-US" altLang="zh-CN" sz="16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Qb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&lt;- Db;</a:t>
            </a:r>
            <a:endParaRPr lang="en-US" altLang="zh-CN" sz="16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Qc 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&lt;= 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Dc;</a:t>
            </a:r>
            <a:endParaRPr lang="en-US" altLang="zh-CN" sz="16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Qd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&lt;= 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16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</a:t>
            </a:r>
            <a:endParaRPr lang="en-US" altLang="zh-CN" sz="1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1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02181" y="1902778"/>
            <a:ext cx="33896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>
                <a:solidFill>
                  <a:srgbClr val="FF0000"/>
                </a:solidFill>
                <a:sym typeface="+mn-ea"/>
              </a:rPr>
              <a:t>assign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数据流描述</a:t>
            </a:r>
            <a:endParaRPr lang="zh-CN" altLang="en-US" sz="32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6240" y="4645660"/>
            <a:ext cx="3885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always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行为描述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8"/>
          <p:cNvSpPr>
            <a:spLocks noChangeArrowheads="1"/>
          </p:cNvSpPr>
          <p:nvPr/>
        </p:nvSpPr>
        <p:spPr bwMode="auto">
          <a:xfrm>
            <a:off x="3476943" y="1844675"/>
            <a:ext cx="5688012" cy="46815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46083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654925" cy="955675"/>
          </a:xfrm>
        </p:spPr>
        <p:txBody>
          <a:bodyPr/>
          <a:lstStyle/>
          <a:p>
            <a:r>
              <a:rPr lang="zh-CN" altLang="en-US" sz="3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四位同步二进制</a:t>
            </a:r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双向</a:t>
            </a:r>
            <a:r>
              <a:rPr lang="zh-CN" altLang="en-US" sz="3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计数器激励方程</a:t>
            </a:r>
            <a:endParaRPr lang="zh-CN" altLang="en-US" sz="3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089" y="1072055"/>
            <a:ext cx="8229600" cy="4897437"/>
          </a:xfrm>
        </p:spPr>
        <p:txBody>
          <a:bodyPr/>
          <a:lstStyle/>
          <a:p>
            <a:pPr marL="514350" indent="-457200" eaLnBrk="1" hangingPunct="1">
              <a:spcBef>
                <a:spcPts val="0"/>
              </a:spcBef>
              <a:buClr>
                <a:srgbClr val="3366FF"/>
              </a:buClr>
              <a:buSzPct val="85000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激励函数</a:t>
            </a: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与结构化</a:t>
            </a:r>
            <a:r>
              <a:rPr lang="zh-CN" altLang="en-US" sz="24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行为</a:t>
            </a: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</a:t>
            </a:r>
            <a:endParaRPr lang="zh-CN" altLang="en-US" sz="2400" kern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ts val="0"/>
              </a:spcBef>
              <a:buClr>
                <a:srgbClr val="3366FF"/>
              </a:buClr>
              <a:buSzPct val="85000"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行为描述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简单</a:t>
            </a:r>
            <a:endParaRPr lang="en-US" altLang="zh-CN" sz="2000" kern="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ts val="0"/>
              </a:spcBef>
              <a:buClr>
                <a:srgbClr val="3366FF"/>
              </a:buClr>
              <a:buSzPct val="85000"/>
              <a:defRPr/>
            </a:pPr>
            <a:r>
              <a:rPr lang="zh-CN" altLang="en-US" sz="20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结构化有利于学习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6085" name="Object 8"/>
          <p:cNvGraphicFramePr>
            <a:graphicFrameLocks noChangeAspect="1"/>
          </p:cNvGraphicFramePr>
          <p:nvPr/>
        </p:nvGraphicFramePr>
        <p:xfrm>
          <a:off x="4605600" y="2095715"/>
          <a:ext cx="742092" cy="294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3" name="公式" r:id="rId1" imgW="596900" imgH="241300" progId="Equation.3">
                  <p:embed/>
                </p:oleObj>
              </mc:Choice>
              <mc:Fallback>
                <p:oleObj name="公式" r:id="rId1" imgW="596900" imgH="241300" progId="Equation.3">
                  <p:embed/>
                  <p:pic>
                    <p:nvPicPr>
                      <p:cNvPr id="0" name="图片 66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600" y="2095715"/>
                        <a:ext cx="742092" cy="294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7"/>
          <p:cNvGraphicFramePr>
            <a:graphicFrameLocks noChangeAspect="1"/>
          </p:cNvGraphicFramePr>
          <p:nvPr/>
        </p:nvGraphicFramePr>
        <p:xfrm>
          <a:off x="4605601" y="2456078"/>
          <a:ext cx="3763140" cy="3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4" name="公式" r:id="rId3" imgW="3035300" imgH="292100" progId="Equation.3">
                  <p:embed/>
                </p:oleObj>
              </mc:Choice>
              <mc:Fallback>
                <p:oleObj name="公式" r:id="rId3" imgW="3035300" imgH="292100" progId="Equation.3">
                  <p:embed/>
                  <p:pic>
                    <p:nvPicPr>
                      <p:cNvPr id="0" name="图片 66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601" y="2456078"/>
                        <a:ext cx="3763140" cy="365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Object 6"/>
          <p:cNvGraphicFramePr>
            <a:graphicFrameLocks noChangeAspect="1"/>
          </p:cNvGraphicFramePr>
          <p:nvPr/>
        </p:nvGraphicFramePr>
        <p:xfrm>
          <a:off x="4605600" y="3030753"/>
          <a:ext cx="3431031" cy="1215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5" name="公式" r:id="rId5" imgW="2768600" imgH="977900" progId="Equation.3">
                  <p:embed/>
                </p:oleObj>
              </mc:Choice>
              <mc:Fallback>
                <p:oleObj name="公式" r:id="rId5" imgW="2768600" imgH="977900" progId="Equation.3">
                  <p:embed/>
                  <p:pic>
                    <p:nvPicPr>
                      <p:cNvPr id="0" name="图片 66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600" y="3030753"/>
                        <a:ext cx="3431031" cy="12150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8" name="Object 5"/>
          <p:cNvGraphicFramePr>
            <a:graphicFrameLocks noChangeAspect="1"/>
          </p:cNvGraphicFramePr>
          <p:nvPr/>
        </p:nvGraphicFramePr>
        <p:xfrm>
          <a:off x="4573191" y="4352832"/>
          <a:ext cx="4103265" cy="1213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6" name="公式" r:id="rId7" imgW="3314700" imgH="977900" progId="Equation.3">
                  <p:embed/>
                </p:oleObj>
              </mc:Choice>
              <mc:Fallback>
                <p:oleObj name="公式" r:id="rId7" imgW="3314700" imgH="977900" progId="Equation.3">
                  <p:embed/>
                  <p:pic>
                    <p:nvPicPr>
                      <p:cNvPr id="0" name="图片 66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191" y="4352832"/>
                        <a:ext cx="4103265" cy="1213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9" name="Object 14"/>
          <p:cNvGraphicFramePr>
            <a:graphicFrameLocks noChangeAspect="1"/>
          </p:cNvGraphicFramePr>
          <p:nvPr/>
        </p:nvGraphicFramePr>
        <p:xfrm>
          <a:off x="4549662" y="5673765"/>
          <a:ext cx="4081221" cy="494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7" name="公式" r:id="rId9" imgW="2133600" imgH="254000" progId="Equation.3">
                  <p:embed/>
                </p:oleObj>
              </mc:Choice>
              <mc:Fallback>
                <p:oleObj name="公式" r:id="rId9" imgW="2133600" imgH="254000" progId="Equation.3">
                  <p:embed/>
                  <p:pic>
                    <p:nvPicPr>
                      <p:cNvPr id="0" name="图片 66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9662" y="5673765"/>
                        <a:ext cx="4081221" cy="4949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0" name="矩形 1"/>
          <p:cNvSpPr>
            <a:spLocks noChangeArrowheads="1"/>
          </p:cNvSpPr>
          <p:nvPr/>
        </p:nvSpPr>
        <p:spPr bwMode="auto">
          <a:xfrm>
            <a:off x="4254859" y="1475293"/>
            <a:ext cx="4787900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 1</a:t>
            </a:r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时，正向计数，各触发器逻辑表达式同前面</a:t>
            </a:r>
            <a:endParaRPr lang="zh-CN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 0</a:t>
            </a:r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时，反向计数，各触发器逻辑表达式如下式</a:t>
            </a:r>
            <a:endParaRPr lang="zh-CN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内容占位符 2"/>
          <p:cNvSpPr txBox="1"/>
          <p:nvPr/>
        </p:nvSpPr>
        <p:spPr bwMode="auto">
          <a:xfrm>
            <a:off x="435677" y="2302649"/>
            <a:ext cx="3831850" cy="3940124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SzPct val="80000"/>
              <a:buFont typeface="黑体" panose="02010609060101010101" pitchFamily="49" charset="-122"/>
              <a:buChar char="◎"/>
              <a:defRPr sz="3200" b="1" kern="1200">
                <a:solidFill>
                  <a:srgbClr val="2427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Times New Roman" panose="02020603050405020304" pitchFamily="18" charset="0"/>
              <a:buChar char="₠"/>
              <a:defRPr sz="28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E0000"/>
              </a:buClr>
              <a:buSzPct val="80000"/>
              <a:buFont typeface="黑体" panose="02010609060101010101" pitchFamily="49" charset="-122"/>
              <a:buChar char="☉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0000"/>
              <a:buFont typeface="黑体" panose="02010609060101010101" pitchFamily="49" charset="-122"/>
              <a:buChar char="◆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module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counter_4rev 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rst,s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 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 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Rc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…………		//</a:t>
            </a:r>
            <a:r>
              <a:rPr lang="zh-CN" altLang="en-US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端口定义</a:t>
            </a:r>
            <a:endParaRPr lang="zh-CN" altLang="en-US" sz="1600" b="0" dirty="0" smtClean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wire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Da,Db,Dc,Dd,nQa,nQb,nQc,nQc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Qd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Qc, 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Qb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assign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Da =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 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b="0" dirty="0" smtClean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assign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Db =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 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16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b="0" dirty="0" smtClean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assign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Dc =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 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b="0" dirty="0" smtClean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assign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;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assign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Rc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;</a:t>
            </a:r>
            <a:endParaRPr lang="en-US" altLang="zh-CN" sz="160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endParaRPr lang="en-US" altLang="zh-CN" sz="1600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assign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{</a:t>
            </a:r>
            <a:r>
              <a:rPr lang="en-US" altLang="zh-CN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Qd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Qc, </a:t>
            </a:r>
            <a:r>
              <a:rPr lang="en-US" altLang="zh-CN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Qb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endParaRPr lang="en-US" altLang="zh-CN" sz="1600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always @ (</a:t>
            </a:r>
            <a:r>
              <a:rPr lang="en-US" altLang="zh-CN" sz="16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posedge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600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if 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rst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&lt;= 4’b0000; //</a:t>
            </a:r>
            <a:r>
              <a:rPr lang="zh-CN" alt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同步清零</a:t>
            </a:r>
            <a:endParaRPr lang="en-US" altLang="zh-CN" sz="16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Qd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Qc, </a:t>
            </a:r>
            <a:r>
              <a:rPr lang="en-US" altLang="zh-CN" sz="1600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Qb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&lt;= 		     {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Dd,Dc,Db,Da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lang="en-US" altLang="zh-CN" sz="16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 sz="1600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16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</a:pPr>
            <a:r>
              <a:rPr lang="en-US" altLang="zh-CN" sz="16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1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>
            <a:stCxn id="9" idx="1"/>
          </p:cNvCxnSpPr>
          <p:nvPr/>
        </p:nvCxnSpPr>
        <p:spPr>
          <a:xfrm flipH="1" flipV="1">
            <a:off x="2351604" y="3767406"/>
            <a:ext cx="1922607" cy="37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左大括号 8"/>
          <p:cNvSpPr/>
          <p:nvPr/>
        </p:nvSpPr>
        <p:spPr>
          <a:xfrm>
            <a:off x="4274211" y="2255287"/>
            <a:ext cx="295141" cy="3643570"/>
          </a:xfrm>
          <a:prstGeom prst="leftBrace">
            <a:avLst>
              <a:gd name="adj1" fmla="val 8333"/>
              <a:gd name="adj2" fmla="val 5179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940152" y="2055551"/>
            <a:ext cx="2850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根据理论课自行完成分析过程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19331" y="3229293"/>
            <a:ext cx="21863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rgbClr val="FF0000"/>
                </a:solidFill>
                <a:sym typeface="+mn-ea"/>
              </a:rPr>
              <a:t>assign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数据流描述</a:t>
            </a:r>
            <a:endParaRPr lang="zh-CN" altLang="en-US" sz="20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24685" y="5843905"/>
            <a:ext cx="2233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always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行为描述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014220" cy="95567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二进制可逆计数器：行为描述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897437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Clr>
                <a:srgbClr val="DC5900"/>
              </a:buClr>
              <a:buSzPct val="75000"/>
              <a:defRPr/>
            </a:pPr>
            <a:r>
              <a:rPr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同步二进制可逆计数器行为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None/>
              <a:defRPr/>
            </a:pP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module 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counter_32bit_rev(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input wire </a:t>
            </a:r>
            <a:r>
              <a:rPr lang="en-US" altLang="zh-CN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, s, </a:t>
            </a:r>
            <a:endParaRPr lang="en-US" altLang="zh-CN" sz="1800" b="0" dirty="0" smtClean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	   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output </a:t>
            </a:r>
            <a:r>
              <a:rPr lang="en-US" altLang="zh-CN" sz="1800" b="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[31:0] </a:t>
            </a:r>
            <a:r>
              <a:rPr lang="en-US" altLang="zh-CN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//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32</a:t>
            </a:r>
            <a:r>
              <a:rPr lang="zh-CN" altLang="en-US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位计数器</a:t>
            </a:r>
            <a:endParaRPr lang="en-US" altLang="zh-CN" sz="1800" b="0" dirty="0" smtClean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	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output 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wire </a:t>
            </a:r>
            <a:r>
              <a:rPr lang="en-US" altLang="zh-CN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Rc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  <a:endParaRPr lang="en-US" altLang="zh-CN" sz="1800" b="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Font typeface="黑体" panose="02010609060101010101" pitchFamily="49" charset="-122"/>
              <a:buNone/>
              <a:defRPr/>
            </a:pPr>
            <a:endParaRPr lang="en-US" altLang="zh-CN" sz="1600" b="0" dirty="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6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// (~|</a:t>
            </a:r>
            <a:r>
              <a:rPr lang="en-US" altLang="zh-CN" sz="1600" b="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cnt</a:t>
            </a:r>
            <a:r>
              <a:rPr lang="en-US" altLang="zh-CN" sz="16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6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：先</a:t>
            </a:r>
            <a:r>
              <a:rPr lang="zh-CN" altLang="en-US" sz="16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对</a:t>
            </a:r>
            <a:r>
              <a:rPr lang="en-US" altLang="zh-CN" sz="1600" b="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cnt</a:t>
            </a:r>
            <a:r>
              <a:rPr lang="zh-CN" altLang="en-US" sz="16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的每一位进行“或”运算</a:t>
            </a:r>
            <a:r>
              <a:rPr lang="en-US" altLang="zh-CN" sz="16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16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再对结果取非。即</a:t>
            </a:r>
            <a:r>
              <a:rPr lang="en-US" altLang="zh-CN" sz="1600" b="0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cnt</a:t>
            </a:r>
            <a:r>
              <a:rPr lang="en-US" altLang="zh-CN" sz="16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[31:0]=0</a:t>
            </a:r>
            <a:r>
              <a:rPr lang="zh-CN" altLang="en-US" sz="16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时</a:t>
            </a:r>
            <a:r>
              <a:rPr lang="en-US" altLang="zh-CN" sz="16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 (~|</a:t>
            </a:r>
            <a:r>
              <a:rPr lang="en-US" altLang="zh-CN" sz="1600" b="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cnt</a:t>
            </a:r>
            <a:r>
              <a:rPr lang="en-US" altLang="zh-CN" sz="16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)=1</a:t>
            </a:r>
            <a:endParaRPr lang="en-US" altLang="zh-CN" sz="1600" b="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// </a:t>
            </a:r>
            <a:r>
              <a:rPr lang="zh-CN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反向</a:t>
            </a:r>
            <a:r>
              <a:rPr lang="zh-CN" altLang="en-US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计数，</a:t>
            </a:r>
            <a:r>
              <a:rPr lang="en-US" altLang="zh-CN" sz="1800" b="0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全</a:t>
            </a:r>
            <a:r>
              <a:rPr lang="en-US" altLang="zh-CN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时借位：条件</a:t>
            </a:r>
            <a:r>
              <a:rPr lang="en-US" altLang="zh-CN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(~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 &amp; (~|</a:t>
            </a:r>
            <a:r>
              <a:rPr lang="en-US" altLang="zh-CN" sz="1800" b="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)) ==1</a:t>
            </a:r>
            <a:r>
              <a:rPr lang="zh-CN" altLang="en-US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，需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s=0, </a:t>
            </a:r>
            <a:r>
              <a:rPr lang="en-US" altLang="zh-CN" sz="1800" b="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[3:0]=0</a:t>
            </a:r>
            <a:r>
              <a:rPr lang="zh-CN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800" b="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None/>
              <a:defRPr/>
            </a:pPr>
            <a:r>
              <a:rPr lang="en-US" altLang="zh-CN" sz="1800" b="0" dirty="0" smtClean="0">
                <a:solidFill>
                  <a:srgbClr val="7979A5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//</a:t>
            </a:r>
            <a:r>
              <a:rPr lang="zh-CN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正向</a:t>
            </a:r>
            <a:r>
              <a:rPr lang="zh-CN" altLang="en-US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计数</a:t>
            </a:r>
            <a:r>
              <a:rPr lang="zh-CN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1800" b="0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全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时进位：条件</a:t>
            </a:r>
            <a:r>
              <a:rPr lang="en-US" altLang="zh-CN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  s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 &amp; </a:t>
            </a:r>
            <a:r>
              <a:rPr lang="en-US" altLang="zh-CN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 &amp;</a:t>
            </a:r>
            <a:r>
              <a:rPr lang="en-US" altLang="zh-CN" sz="1800" b="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)) ==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，需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s=1</a:t>
            </a:r>
            <a:r>
              <a:rPr lang="en-US" altLang="zh-CN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en-US" altLang="zh-CN" sz="1800" b="0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[3:0]=F…</a:t>
            </a:r>
            <a:endParaRPr lang="zh-CN" altLang="en-US" sz="1800" b="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assign 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Rc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= (~s &amp; (~|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)) | (s &amp; (&amp;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)); //</a:t>
            </a:r>
            <a:r>
              <a:rPr lang="zh-CN" alt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进位或借位时</a:t>
            </a:r>
            <a:endParaRPr lang="en-US" altLang="zh-CN" sz="1800" b="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always 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@ (</a:t>
            </a:r>
            <a:r>
              <a:rPr lang="en-US" altLang="zh-CN" sz="1800" b="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posedge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 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  <a:endParaRPr lang="en-US" altLang="zh-CN" sz="18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None/>
              <a:defRPr/>
            </a:pP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(s)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&lt;= 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+ 1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	//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s==1</a:t>
            </a:r>
            <a:r>
              <a:rPr lang="zh-CN" altLang="en-US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时，正向</a:t>
            </a:r>
            <a:r>
              <a:rPr lang="zh-CN" alt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计数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endParaRPr lang="en-US" altLang="zh-CN" sz="1800" b="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else 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&lt;= 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‐ 1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//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s==0</a:t>
            </a:r>
            <a:r>
              <a:rPr lang="zh-CN" altLang="en-US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时，反向计数</a:t>
            </a:r>
            <a:endParaRPr lang="zh-CN" altLang="en-US" sz="18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end</a:t>
            </a:r>
            <a:endParaRPr lang="en-US" altLang="zh-CN" sz="1800" b="0" dirty="0" smtClean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Font typeface="黑体" panose="02010609060101010101" pitchFamily="49" charset="-122"/>
              <a:buNone/>
              <a:defRPr/>
            </a:pPr>
            <a:endParaRPr lang="en-US" altLang="zh-CN" sz="18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 err="1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endmodule</a:t>
            </a:r>
            <a:endParaRPr lang="en-US" altLang="zh-CN" sz="18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300"/>
              </a:spcBef>
              <a:buClrTx/>
              <a:buSzTx/>
              <a:buFont typeface="黑体" panose="02010609060101010101" pitchFamily="49" charset="-122"/>
              <a:buNone/>
              <a:defRPr/>
            </a:pPr>
            <a:endParaRPr lang="en-US" altLang="zh-CN" sz="14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spcBef>
                <a:spcPts val="300"/>
              </a:spcBef>
              <a:defRPr/>
            </a:pPr>
            <a:endParaRPr lang="zh-CN" altLang="en-US" dirty="0"/>
          </a:p>
        </p:txBody>
      </p:sp>
      <p:sp>
        <p:nvSpPr>
          <p:cNvPr id="4" name="AutoShape 19"/>
          <p:cNvSpPr>
            <a:spLocks noChangeArrowheads="1"/>
          </p:cNvSpPr>
          <p:nvPr/>
        </p:nvSpPr>
        <p:spPr bwMode="auto">
          <a:xfrm>
            <a:off x="5508104" y="5445224"/>
            <a:ext cx="3384376" cy="1060748"/>
          </a:xfrm>
          <a:prstGeom prst="wedgeEllipseCallout">
            <a:avLst>
              <a:gd name="adj1" fmla="val -22799"/>
              <a:gd name="adj2" fmla="val -117161"/>
            </a:avLst>
          </a:prstGeom>
          <a:solidFill>
            <a:srgbClr val="EBF7FF"/>
          </a:solidFill>
          <a:ln w="9525">
            <a:solidFill>
              <a:srgbClr val="007A77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18000" rIns="0" bIns="18000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</a:rPr>
              <a:t>行为描述</a:t>
            </a:r>
            <a:r>
              <a:rPr lang="zh-CN" altLang="en-US" sz="1600" b="1" kern="0" dirty="0">
                <a:solidFill>
                  <a:srgbClr val="000000"/>
                </a:solidFill>
              </a:rPr>
              <a:t>简单</a:t>
            </a:r>
            <a:r>
              <a:rPr lang="zh-CN" altLang="en-US" sz="1600" b="1" kern="0" dirty="0" smtClean="0">
                <a:solidFill>
                  <a:srgbClr val="000000"/>
                </a:solidFill>
              </a:rPr>
              <a:t>抽象：</a:t>
            </a:r>
            <a:endParaRPr lang="en-US" altLang="zh-CN" sz="1600" b="1" kern="0" dirty="0" smtClean="0">
              <a:solidFill>
                <a:srgbClr val="000000"/>
              </a:solidFill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 dirty="0" smtClean="0">
                <a:solidFill>
                  <a:srgbClr val="000000"/>
                </a:solidFill>
              </a:rPr>
              <a:t>不利于逻辑电路原理学习</a:t>
            </a:r>
            <a:endParaRPr lang="zh-CN" altLang="en-US" sz="1600" kern="0" dirty="0" smtClean="0">
              <a:solidFill>
                <a:srgbClr val="000000"/>
              </a:solidFill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 dirty="0" smtClean="0">
                <a:solidFill>
                  <a:srgbClr val="000000"/>
                </a:solidFill>
              </a:rPr>
              <a:t>实际设计中常采用行为描述</a:t>
            </a:r>
            <a:endParaRPr lang="zh-CN" altLang="en-US" sz="1600" kern="0" dirty="0" smtClean="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1700" y="5445125"/>
            <a:ext cx="3885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always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行为描述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设计工程一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FSM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</a:rPr>
              <a:t>设计实现</a:t>
            </a:r>
            <a:r>
              <a:rPr lang="en-US" altLang="zh-CN" sz="2800" dirty="0">
                <a:solidFill>
                  <a:prstClr val="black"/>
                </a:solidFill>
              </a:rPr>
              <a:t>4</a:t>
            </a:r>
            <a:r>
              <a:rPr lang="zh-CN" altLang="en-US" sz="2800" dirty="0" smtClean="0">
                <a:solidFill>
                  <a:prstClr val="black"/>
                </a:solidFill>
              </a:rPr>
              <a:t>位计数器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</a:rPr>
              <a:t>用状态机分析实现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</a:rPr>
              <a:t>状态存储选用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400" dirty="0" smtClean="0">
                <a:solidFill>
                  <a:prstClr val="black"/>
                </a:solidFill>
              </a:rPr>
              <a:t>触发器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</a:rPr>
              <a:t>通过求解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400" dirty="0" smtClean="0">
                <a:solidFill>
                  <a:prstClr val="black"/>
                </a:solidFill>
              </a:rPr>
              <a:t>触发器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激励方程</a:t>
            </a:r>
            <a:r>
              <a:rPr lang="zh-CN" altLang="en-US" sz="2400" dirty="0" smtClean="0">
                <a:solidFill>
                  <a:prstClr val="black"/>
                </a:solidFill>
              </a:rPr>
              <a:t>设计计数器</a:t>
            </a:r>
            <a:r>
              <a:rPr lang="zh-CN" altLang="en-US" sz="2400" dirty="0">
                <a:solidFill>
                  <a:prstClr val="black"/>
                </a:solidFill>
              </a:rPr>
              <a:t>时序</a:t>
            </a:r>
            <a:r>
              <a:rPr lang="zh-CN" altLang="en-US" sz="2400" dirty="0" smtClean="0">
                <a:solidFill>
                  <a:prstClr val="black"/>
                </a:solidFill>
              </a:rPr>
              <a:t>逻辑电路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</a:rPr>
              <a:t>设计实现</a:t>
            </a:r>
            <a:r>
              <a:rPr lang="en-US" altLang="zh-CN" sz="2800" dirty="0">
                <a:solidFill>
                  <a:prstClr val="black"/>
                </a:solidFill>
              </a:rPr>
              <a:t>32</a:t>
            </a:r>
            <a:r>
              <a:rPr lang="zh-CN" altLang="en-US" sz="2800" dirty="0">
                <a:solidFill>
                  <a:prstClr val="black"/>
                </a:solidFill>
              </a:rPr>
              <a:t>位二进制双向计数器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solidFill>
                  <a:prstClr val="black"/>
                </a:solidFill>
              </a:rPr>
              <a:t>增加计数器初始化功能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solidFill>
                  <a:prstClr val="black"/>
                </a:solidFill>
              </a:rPr>
              <a:t>初值用输入模块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，初值加载控制信号为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</a:rPr>
              <a:t>将上述二个计数模块集成到实验八的</a:t>
            </a:r>
            <a:r>
              <a:rPr lang="zh-CN" altLang="en-US" sz="2800" dirty="0" smtClean="0">
                <a:solidFill>
                  <a:prstClr val="black"/>
                </a:solidFill>
              </a:rPr>
              <a:t>顶层模块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</a:rPr>
              <a:t>修改实验八顶层模块为：</a:t>
            </a:r>
            <a:r>
              <a:rPr lang="en-US" altLang="zh-CN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Top_FSM</a:t>
            </a: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其余功能不变，新增功能：</a:t>
            </a: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位计数显示用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LED(Sword/Arduino)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位双向计数器显示用通道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设计要点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3242" y="1290003"/>
            <a:ext cx="4734435" cy="4454611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lang="zh-CN" altLang="en-US" sz="2800" dirty="0">
                <a:solidFill>
                  <a:prstClr val="black"/>
                </a:solidFill>
              </a:rPr>
              <a:t>新建工程</a:t>
            </a:r>
            <a:r>
              <a:rPr lang="zh-CN" altLang="en-US" sz="2800" dirty="0" smtClean="0">
                <a:solidFill>
                  <a:prstClr val="black"/>
                </a:solidFill>
              </a:rPr>
              <a:t>：</a:t>
            </a:r>
            <a:r>
              <a:rPr lang="en-US" altLang="zh-CN" sz="2400" dirty="0" smtClean="0">
                <a:solidFill>
                  <a:srgbClr val="3E3E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FSM</a:t>
            </a:r>
            <a:endParaRPr lang="en-US" altLang="zh-CN" sz="2400" dirty="0" smtClean="0">
              <a:solidFill>
                <a:srgbClr val="3E3EFC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zh-CN" sz="2000" dirty="0">
                <a:solidFill>
                  <a:srgbClr val="3E3E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FSM=Finite state </a:t>
            </a:r>
            <a:r>
              <a:rPr lang="en-US" altLang="zh-CN" sz="2000" dirty="0" smtClean="0">
                <a:solidFill>
                  <a:srgbClr val="3E3E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machine</a:t>
            </a:r>
            <a:endParaRPr lang="en-US" altLang="zh-CN" sz="2000" dirty="0" smtClean="0">
              <a:solidFill>
                <a:srgbClr val="3E3EFC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  <a:defRPr/>
            </a:pPr>
            <a:r>
              <a:rPr lang="zh-CN" altLang="en-US" sz="2800" dirty="0" smtClean="0">
                <a:solidFill>
                  <a:prstClr val="black"/>
                </a:solidFill>
              </a:rPr>
              <a:t>设计</a:t>
            </a:r>
            <a:r>
              <a:rPr lang="en-US" altLang="zh-CN" sz="2800" dirty="0" smtClean="0">
                <a:solidFill>
                  <a:prstClr val="black"/>
                </a:solidFill>
              </a:rPr>
              <a:t>4</a:t>
            </a:r>
            <a:r>
              <a:rPr lang="zh-CN" altLang="en-US" sz="2800" dirty="0" smtClean="0">
                <a:solidFill>
                  <a:prstClr val="black"/>
                </a:solidFill>
              </a:rPr>
              <a:t>位计数器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用原理图输入实现</a:t>
            </a: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选用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触发器实例：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FD</a:t>
            </a: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FD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没有反向输出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Qn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也可用实验九的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MB_DFF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endParaRPr lang="en-US" altLang="zh-CN" sz="2400" b="0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36561"/>
            <a:ext cx="1957208" cy="22265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8144" y="5867818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参考激励方程画逻辑图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870204" cy="95567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位同步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二进制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计数器激励与仿真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4420" y="1052736"/>
            <a:ext cx="8064004" cy="1804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4420" y="981074"/>
            <a:ext cx="8928100" cy="5544269"/>
          </a:xfrm>
        </p:spPr>
        <p:txBody>
          <a:bodyPr/>
          <a:lstStyle/>
          <a:p>
            <a:pPr marL="0" indent="0" eaLnBrk="1" hangingPunct="1">
              <a:lnSpc>
                <a:spcPts val="18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module</a:t>
            </a:r>
            <a:r>
              <a:rPr lang="en-US" altLang="zh-CN" sz="1600" b="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600" b="0" dirty="0" smtClean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counter_4bit_Test</a:t>
            </a:r>
            <a:r>
              <a:rPr lang="en-US" altLang="zh-CN" sz="1600" b="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en-US" altLang="zh-CN" sz="1600" b="0" dirty="0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ts val="18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4800" b="0" dirty="0" smtClean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……</a:t>
            </a:r>
            <a:endParaRPr lang="en-US" altLang="zh-CN" sz="4800" b="0" dirty="0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ts val="18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6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initial </a:t>
            </a:r>
            <a:r>
              <a:rPr lang="en-US" altLang="zh-CN" sz="16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  <a:r>
              <a:rPr lang="en-US" altLang="zh-CN" sz="1600" b="0" dirty="0" smtClean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	//</a:t>
            </a:r>
            <a:r>
              <a:rPr lang="zh-CN" altLang="en-US" sz="1600" b="0" dirty="0" smtClean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初始</a:t>
            </a:r>
            <a:endParaRPr lang="en-US" altLang="zh-CN" sz="1600" b="0" dirty="0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ts val="18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600" b="0" dirty="0" smtClean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en-US" altLang="zh-CN" sz="1600" b="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Initialize Inputs</a:t>
            </a:r>
            <a:endParaRPr lang="en-US" altLang="zh-CN" sz="1600" b="0" dirty="0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ts val="18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6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sz="1600" b="0" dirty="0" smtClean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600" b="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= 0;</a:t>
            </a:r>
            <a:endParaRPr lang="en-US" altLang="zh-CN" sz="1600" b="0" dirty="0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ts val="18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600" b="0" dirty="0" smtClean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forever </a:t>
            </a:r>
            <a:r>
              <a:rPr lang="en-US" altLang="zh-CN" sz="1600" b="0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#50 </a:t>
            </a:r>
            <a:r>
              <a:rPr lang="en-US" altLang="zh-CN" sz="1600" b="0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sz="1600" b="0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&lt;= ~</a:t>
            </a:r>
            <a:r>
              <a:rPr lang="en-US" altLang="zh-CN" sz="1600" b="0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sz="1600" b="0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r>
              <a:rPr lang="en-US" altLang="zh-CN" sz="16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	</a:t>
            </a:r>
            <a:endParaRPr lang="en-US" altLang="zh-CN" sz="16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ts val="18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6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</a:t>
            </a:r>
            <a:r>
              <a:rPr lang="en-US" altLang="zh-CN" sz="16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endParaRPr lang="en-US" altLang="zh-CN" sz="1600" b="0" dirty="0" smtClean="0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ts val="1800"/>
              </a:lnSpc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endmodule</a:t>
            </a:r>
            <a:endParaRPr lang="zh-CN" altLang="en-US" sz="16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ts val="1800"/>
              </a:lnSpc>
              <a:defRPr/>
            </a:pPr>
            <a:endParaRPr lang="en-US" altLang="zh-CN" dirty="0" smtClean="0"/>
          </a:p>
          <a:p>
            <a:pPr>
              <a:lnSpc>
                <a:spcPts val="1800"/>
              </a:lnSpc>
              <a:defRPr/>
            </a:pPr>
            <a:endParaRPr lang="en-US" altLang="zh-CN" dirty="0"/>
          </a:p>
          <a:p>
            <a:pPr>
              <a:lnSpc>
                <a:spcPts val="1800"/>
              </a:lnSpc>
              <a:defRPr/>
            </a:pPr>
            <a:endParaRPr lang="en-US" altLang="zh-CN" dirty="0" smtClean="0"/>
          </a:p>
          <a:p>
            <a:pPr>
              <a:lnSpc>
                <a:spcPts val="1800"/>
              </a:lnSpc>
              <a:defRPr/>
            </a:pPr>
            <a:endParaRPr lang="en-US" altLang="zh-CN" dirty="0"/>
          </a:p>
          <a:p>
            <a:pPr>
              <a:lnSpc>
                <a:spcPts val="1800"/>
              </a:lnSpc>
              <a:defRPr/>
            </a:pPr>
            <a:endParaRPr lang="en-US" altLang="zh-CN" dirty="0" smtClean="0"/>
          </a:p>
          <a:p>
            <a:pPr>
              <a:lnSpc>
                <a:spcPts val="1800"/>
              </a:lnSpc>
              <a:defRPr/>
            </a:pPr>
            <a:endParaRPr lang="en-US" altLang="zh-CN" sz="2000" dirty="0"/>
          </a:p>
          <a:p>
            <a:pPr>
              <a:lnSpc>
                <a:spcPts val="1800"/>
              </a:lnSpc>
              <a:defRPr/>
            </a:pPr>
            <a:endParaRPr lang="en-US" altLang="zh-CN" sz="2000" dirty="0" smtClean="0"/>
          </a:p>
          <a:p>
            <a:pPr>
              <a:lnSpc>
                <a:spcPts val="1800"/>
              </a:lnSpc>
              <a:defRPr/>
            </a:pPr>
            <a:endParaRPr lang="en-US" altLang="zh-CN" dirty="0" smtClean="0"/>
          </a:p>
          <a:p>
            <a:pPr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代码描述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打开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HDL Functional Model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分析学习模块的代码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188" y="2857576"/>
            <a:ext cx="8640960" cy="2376264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7923899" y="3433590"/>
            <a:ext cx="576064" cy="1800249"/>
          </a:xfrm>
          <a:prstGeom prst="roundRect">
            <a:avLst/>
          </a:pr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41288" y="4873800"/>
            <a:ext cx="576064" cy="211384"/>
          </a:xfrm>
          <a:prstGeom prst="roundRect">
            <a:avLst/>
          </a:prstGeom>
          <a:noFill/>
          <a:ln>
            <a:solidFill>
              <a:srgbClr val="F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404010" y="2132857"/>
            <a:ext cx="2735942" cy="274072"/>
          </a:xfrm>
          <a:prstGeom prst="roundRect">
            <a:avLst/>
          </a:prstGeom>
          <a:noFill/>
          <a:ln>
            <a:solidFill>
              <a:srgbClr val="F303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77529" y="1592280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仿真时钟也可以这样获得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>
            <a:endCxn id="10" idx="3"/>
          </p:cNvCxnSpPr>
          <p:nvPr/>
        </p:nvCxnSpPr>
        <p:spPr>
          <a:xfrm flipH="1">
            <a:off x="4139952" y="1772816"/>
            <a:ext cx="1080120" cy="497077"/>
          </a:xfrm>
          <a:prstGeom prst="straightConnector1">
            <a:avLst/>
          </a:prstGeom>
          <a:ln>
            <a:solidFill>
              <a:srgbClr val="F30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236296" y="4509120"/>
            <a:ext cx="864096" cy="43204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6660232" y="4293096"/>
            <a:ext cx="648072" cy="3098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进位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 sz="4800" smtClean="0">
                <a:ea typeface="黑体" panose="02010609060101010101" pitchFamily="49" charset="-122"/>
              </a:rPr>
              <a:t>实验目的</a:t>
            </a:r>
            <a:endParaRPr sz="4800" smtClean="0">
              <a:ea typeface="黑体" panose="02010609060101010101" pitchFamily="49" charset="-122"/>
            </a:endParaRP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87375" y="1336675"/>
            <a:ext cx="8305105" cy="4752975"/>
          </a:xfrm>
        </p:spPr>
        <p:txBody>
          <a:bodyPr/>
          <a:lstStyle/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1.	</a:t>
            </a:r>
            <a:r>
              <a:rPr sz="2400" dirty="0" smtClean="0">
                <a:solidFill>
                  <a:schemeClr val="tx1"/>
                </a:solidFill>
              </a:rPr>
              <a:t>掌握典型同步时序电路的工作原理和设计方法</a:t>
            </a:r>
            <a:r>
              <a:rPr lang="zh-CN" altLang="en-US" sz="2400" dirty="0" smtClean="0">
                <a:solidFill>
                  <a:schemeClr val="tx1"/>
                </a:solidFill>
              </a:rPr>
              <a:t>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2.	</a:t>
            </a:r>
            <a:r>
              <a:rPr lang="zh-CN" altLang="en-US" sz="2400" dirty="0" smtClean="0">
                <a:solidFill>
                  <a:schemeClr val="tx1"/>
                </a:solidFill>
              </a:rPr>
              <a:t>掌握有限状态机描述与电路实现方法；</a:t>
            </a:r>
            <a:endParaRPr sz="2400" dirty="0">
              <a:solidFill>
                <a:schemeClr val="tx1"/>
              </a:solidFill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3.	</a:t>
            </a:r>
            <a:r>
              <a:rPr sz="2400" dirty="0" smtClean="0">
                <a:solidFill>
                  <a:schemeClr val="tx1"/>
                </a:solidFill>
              </a:rPr>
              <a:t>掌握时序电路的状态图</a:t>
            </a:r>
            <a:r>
              <a:rPr sz="2400" dirty="0">
                <a:solidFill>
                  <a:schemeClr val="tx1"/>
                </a:solidFill>
              </a:rPr>
              <a:t>、</a:t>
            </a:r>
            <a:r>
              <a:rPr sz="2400" dirty="0" smtClean="0">
                <a:solidFill>
                  <a:schemeClr val="tx1"/>
                </a:solidFill>
              </a:rPr>
              <a:t>状态方程</a:t>
            </a:r>
            <a:r>
              <a:rPr lang="zh-CN" altLang="en-US" sz="2400" dirty="0" smtClean="0">
                <a:solidFill>
                  <a:schemeClr val="tx1"/>
                </a:solidFill>
              </a:rPr>
              <a:t>和触发器激励函数；</a:t>
            </a:r>
            <a:endParaRPr sz="2400" dirty="0">
              <a:solidFill>
                <a:schemeClr val="tx1"/>
              </a:solidFill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4.	</a:t>
            </a:r>
            <a:r>
              <a:rPr sz="2400" dirty="0" smtClean="0">
                <a:solidFill>
                  <a:schemeClr val="tx1"/>
                </a:solidFill>
              </a:rPr>
              <a:t>掌握用</a:t>
            </a:r>
            <a:r>
              <a:rPr lang="en-US" altLang="zh-CN" sz="2400" dirty="0">
                <a:solidFill>
                  <a:schemeClr val="tx1"/>
                </a:solidFill>
              </a:rPr>
              <a:t>FPGA</a:t>
            </a:r>
            <a:r>
              <a:rPr lang="zh-CN" altLang="en-US" sz="2400" dirty="0" smtClean="0">
                <a:solidFill>
                  <a:schemeClr val="tx1"/>
                </a:solidFill>
              </a:rPr>
              <a:t>实</a:t>
            </a:r>
            <a:r>
              <a:rPr lang="zh-CN" altLang="en-US" sz="2400" dirty="0">
                <a:solidFill>
                  <a:schemeClr val="tx1"/>
                </a:solidFill>
              </a:rPr>
              <a:t>现</a:t>
            </a:r>
            <a:r>
              <a:rPr sz="2400" dirty="0" smtClean="0">
                <a:solidFill>
                  <a:schemeClr val="tx1"/>
                </a:solidFill>
              </a:rPr>
              <a:t>有限状态机设计、仿真</a:t>
            </a:r>
            <a:r>
              <a:rPr lang="zh-CN" altLang="en-US" sz="2400" dirty="0" smtClean="0">
                <a:solidFill>
                  <a:schemeClr val="tx1"/>
                </a:solidFill>
              </a:rPr>
              <a:t>与调试</a:t>
            </a:r>
            <a:r>
              <a:rPr sz="2400" dirty="0" smtClean="0">
                <a:solidFill>
                  <a:schemeClr val="tx1"/>
                </a:solidFill>
              </a:rPr>
              <a:t>。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BE5DF7-E22D-4B42-A2CA-FDC264DA44EE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r>
              <a:rPr lang="zh-CN" altLang="en-US" sz="3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四位同步</a:t>
            </a:r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二进制</a:t>
            </a:r>
            <a:r>
              <a:rPr lang="zh-CN" altLang="en-US" sz="3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计数器测试</a:t>
            </a:r>
            <a:endParaRPr lang="zh-CN" altLang="en-US" sz="3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268413"/>
            <a:ext cx="8229600" cy="4897437"/>
          </a:xfrm>
        </p:spPr>
        <p:txBody>
          <a:bodyPr/>
          <a:lstStyle/>
          <a:p>
            <a:pPr marL="514350" indent="-457200" eaLnBrk="1" hangingPunct="1">
              <a:spcBef>
                <a:spcPts val="0"/>
              </a:spcBef>
              <a:buClr>
                <a:srgbClr val="3366FF"/>
              </a:buClr>
              <a:buSzPct val="85000"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输入时钟用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秒脉冲信号：</a:t>
            </a:r>
            <a:endParaRPr lang="zh-CN" altLang="en-US" sz="28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ts val="0"/>
              </a:spcBef>
              <a:buClr>
                <a:srgbClr val="3366FF"/>
              </a:buClr>
              <a:buSzPct val="85000"/>
              <a:defRPr/>
            </a:pP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通用分频输出</a:t>
            </a: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clkdiv</a:t>
            </a:r>
            <a:r>
              <a:rPr lang="en-US" altLang="zh-CN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[26]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ts val="0"/>
              </a:spcBef>
              <a:buClr>
                <a:srgbClr val="3366FF"/>
              </a:buClr>
              <a:buSzPct val="85000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</a:t>
            </a: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可以设计</a:t>
            </a:r>
            <a:r>
              <a:rPr lang="en-US" altLang="zh-CN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秒时钟辅助模块：</a:t>
            </a:r>
            <a:r>
              <a:rPr lang="en-US" altLang="zh-CN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clk_1s</a:t>
            </a:r>
            <a:endParaRPr lang="en-US" altLang="zh-CN" sz="2400" kern="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457200" eaLnBrk="1" hangingPunct="1">
              <a:spcBef>
                <a:spcPts val="0"/>
              </a:spcBef>
              <a:buClr>
                <a:srgbClr val="3366FF"/>
              </a:buClr>
              <a:buSzPct val="85000"/>
              <a:defRPr/>
            </a:pPr>
            <a:r>
              <a:rPr lang="zh-CN" altLang="en-US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</a:t>
            </a:r>
            <a:r>
              <a:rPr lang="zh-CN" alt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通过后</a:t>
            </a:r>
            <a:r>
              <a:rPr lang="zh-CN" altLang="en-US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封装</a:t>
            </a:r>
            <a:r>
              <a:rPr lang="zh-CN" alt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逻辑符号 </a:t>
            </a:r>
            <a:r>
              <a:rPr lang="en-US" altLang="zh-CN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:Counter_4bit</a:t>
            </a:r>
            <a:endParaRPr lang="en-US" altLang="zh-CN" kern="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457200" eaLnBrk="1" hangingPunct="1">
              <a:spcBef>
                <a:spcPts val="0"/>
              </a:spcBef>
              <a:buClr>
                <a:srgbClr val="3366FF"/>
              </a:buClr>
              <a:buSzPct val="85000"/>
              <a:defRPr/>
            </a:pPr>
            <a:r>
              <a:rPr lang="zh-CN" altLang="en-US" sz="2800" kern="0" dirty="0" smtClean="0">
                <a:solidFill>
                  <a:srgbClr val="080808"/>
                </a:solidFill>
                <a:latin typeface="Arial" panose="020B0604020202020204"/>
                <a:ea typeface="宋体" panose="02010600030101010101" pitchFamily="2" charset="-122"/>
              </a:rPr>
              <a:t>辅助模块：</a:t>
            </a:r>
            <a:r>
              <a:rPr lang="en-US" altLang="zh-CN" sz="2800" kern="0" dirty="0" smtClean="0">
                <a:solidFill>
                  <a:srgbClr val="080808"/>
                </a:solidFill>
                <a:latin typeface="Arial" panose="020B0604020202020204"/>
                <a:ea typeface="宋体" panose="02010600030101010101" pitchFamily="2" charset="-122"/>
              </a:rPr>
              <a:t>1</a:t>
            </a:r>
            <a:r>
              <a:rPr lang="zh-CN" altLang="en-US" sz="2800" kern="0" dirty="0">
                <a:solidFill>
                  <a:srgbClr val="080808"/>
                </a:solidFill>
                <a:latin typeface="Arial" panose="020B0604020202020204"/>
                <a:ea typeface="宋体" panose="02010600030101010101" pitchFamily="2" charset="-122"/>
              </a:rPr>
              <a:t>秒定时器</a:t>
            </a:r>
            <a:r>
              <a:rPr lang="zh-CN" altLang="en-US" sz="2800" kern="0" dirty="0" smtClean="0">
                <a:solidFill>
                  <a:srgbClr val="080808"/>
                </a:solidFill>
                <a:latin typeface="Arial" panose="020B0604020202020204"/>
                <a:ea typeface="宋体" panose="02010600030101010101" pitchFamily="2" charset="-122"/>
              </a:rPr>
              <a:t>模块</a:t>
            </a:r>
            <a:endParaRPr lang="zh-CN" altLang="en-US" sz="2800" kern="0" dirty="0" smtClean="0">
              <a:solidFill>
                <a:srgbClr val="080808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marL="971550" lvl="1" indent="-457200" eaLnBrk="1" hangingPunct="1">
              <a:spcBef>
                <a:spcPts val="0"/>
              </a:spcBef>
              <a:buClr>
                <a:srgbClr val="DC5900"/>
              </a:buClr>
              <a:buSzPct val="85000"/>
              <a:defRPr/>
            </a:pPr>
            <a:r>
              <a:rPr lang="zh-CN" altLang="en-US" sz="2400" kern="0" dirty="0" smtClean="0">
                <a:solidFill>
                  <a:srgbClr val="080808"/>
                </a:solidFill>
                <a:latin typeface="Arial" panose="020B0604020202020204"/>
              </a:rPr>
              <a:t>输入</a:t>
            </a:r>
            <a:r>
              <a:rPr lang="en-US" altLang="zh-CN" sz="2400" kern="0" dirty="0" smtClean="0">
                <a:solidFill>
                  <a:srgbClr val="080808"/>
                </a:solidFill>
                <a:latin typeface="Arial" panose="020B0604020202020204"/>
              </a:rPr>
              <a:t>100MHz</a:t>
            </a:r>
            <a:r>
              <a:rPr lang="zh-CN" altLang="en-US" sz="2400" kern="0" dirty="0" smtClean="0">
                <a:solidFill>
                  <a:srgbClr val="080808"/>
                </a:solidFill>
                <a:latin typeface="Arial" panose="020B0604020202020204"/>
              </a:rPr>
              <a:t>的时钟信号</a:t>
            </a:r>
            <a:endParaRPr lang="zh-CN" altLang="en-US" sz="2400" kern="0" dirty="0" smtClean="0">
              <a:solidFill>
                <a:srgbClr val="080808"/>
              </a:solidFill>
              <a:latin typeface="Arial" panose="020B0604020202020204"/>
            </a:endParaRPr>
          </a:p>
          <a:p>
            <a:pPr marL="971550" lvl="1" indent="-457200" eaLnBrk="1" hangingPunct="1">
              <a:spcBef>
                <a:spcPts val="0"/>
              </a:spcBef>
              <a:buClr>
                <a:srgbClr val="DC5900"/>
              </a:buClr>
              <a:buSzPct val="85000"/>
              <a:defRPr/>
            </a:pPr>
            <a:r>
              <a:rPr lang="zh-CN" altLang="en-US" sz="2400" kern="0" dirty="0" smtClean="0">
                <a:solidFill>
                  <a:srgbClr val="080808"/>
                </a:solidFill>
                <a:latin typeface="Arial" panose="020B0604020202020204"/>
              </a:rPr>
              <a:t>输出</a:t>
            </a:r>
            <a:r>
              <a:rPr lang="zh-CN" altLang="en-US" sz="2400" kern="0" dirty="0">
                <a:solidFill>
                  <a:srgbClr val="080808"/>
                </a:solidFill>
                <a:latin typeface="Arial" panose="020B0604020202020204"/>
              </a:rPr>
              <a:t>周期为</a:t>
            </a:r>
            <a:r>
              <a:rPr lang="en-US" altLang="zh-CN" sz="2400" kern="0" dirty="0">
                <a:solidFill>
                  <a:srgbClr val="080808"/>
                </a:solidFill>
                <a:latin typeface="Arial" panose="020B0604020202020204"/>
              </a:rPr>
              <a:t>1</a:t>
            </a:r>
            <a:r>
              <a:rPr lang="zh-CN" altLang="en-US" sz="2400" kern="0" dirty="0">
                <a:solidFill>
                  <a:srgbClr val="080808"/>
                </a:solidFill>
                <a:latin typeface="Arial" panose="020B0604020202020204"/>
              </a:rPr>
              <a:t>秒的时钟信号</a:t>
            </a:r>
            <a:endParaRPr lang="zh-CN" altLang="en-US" sz="2400" kern="0" dirty="0">
              <a:solidFill>
                <a:srgbClr val="080808"/>
              </a:solidFill>
              <a:latin typeface="Arial" panose="020B0604020202020204"/>
            </a:endParaRPr>
          </a:p>
          <a:p>
            <a:pPr marL="971550" lvl="1" indent="-457200" eaLnBrk="1" hangingPunct="1">
              <a:spcBef>
                <a:spcPts val="0"/>
              </a:spcBef>
              <a:buClr>
                <a:srgbClr val="DC5900"/>
              </a:buClr>
              <a:buSzPct val="85000"/>
              <a:defRPr/>
            </a:pPr>
            <a:r>
              <a:rPr lang="zh-CN" altLang="en-US" sz="2400" kern="0" dirty="0" smtClean="0">
                <a:solidFill>
                  <a:srgbClr val="080808"/>
                </a:solidFill>
                <a:latin typeface="Arial" panose="020B0604020202020204"/>
              </a:rPr>
              <a:t>用于计数器测试</a:t>
            </a:r>
            <a:endParaRPr lang="en-US" altLang="zh-CN" sz="2400" kern="0" dirty="0" smtClean="0">
              <a:solidFill>
                <a:srgbClr val="080808"/>
              </a:solidFill>
              <a:latin typeface="Arial" panose="020B0604020202020204"/>
            </a:endParaRPr>
          </a:p>
          <a:p>
            <a:pPr marL="571500" indent="-457200" eaLnBrk="1" hangingPunct="1">
              <a:spcBef>
                <a:spcPts val="0"/>
              </a:spcBef>
              <a:buClr>
                <a:srgbClr val="DC5900"/>
              </a:buClr>
              <a:buSzPct val="85000"/>
              <a:defRPr/>
            </a:pPr>
            <a:r>
              <a:rPr lang="zh-CN" altLang="en-US" sz="2800" kern="0" dirty="0" smtClean="0">
                <a:solidFill>
                  <a:srgbClr val="080808"/>
                </a:solidFill>
                <a:latin typeface="Arial" panose="020B0604020202020204"/>
                <a:ea typeface="宋体" panose="02010600030101010101" pitchFamily="2" charset="-122"/>
              </a:rPr>
              <a:t>顶层模块采用</a:t>
            </a:r>
            <a:r>
              <a:rPr lang="en-US" altLang="zh-CN" sz="2800" kern="0" dirty="0" smtClean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Top-FSM</a:t>
            </a:r>
            <a:endParaRPr lang="en-US" altLang="zh-CN" sz="2800" kern="0" dirty="0" smtClean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457200" eaLnBrk="1" hangingPunct="1">
              <a:spcBef>
                <a:spcPts val="0"/>
              </a:spcBef>
              <a:buClr>
                <a:srgbClr val="DC5900"/>
              </a:buClr>
              <a:buSzPct val="85000"/>
              <a:defRPr/>
            </a:pPr>
            <a:r>
              <a:rPr lang="zh-CN" altLang="en-US" sz="2400" kern="0" dirty="0" smtClean="0">
                <a:solidFill>
                  <a:srgbClr val="080808"/>
                </a:solidFill>
                <a:latin typeface="Arial" panose="020B0604020202020204"/>
                <a:ea typeface="宋体" panose="02010600030101010101" pitchFamily="2" charset="-122"/>
              </a:rPr>
              <a:t>采用实验八工程</a:t>
            </a:r>
            <a:r>
              <a:rPr lang="en-US" altLang="zh-CN" sz="2400" kern="0" dirty="0" smtClean="0">
                <a:solidFill>
                  <a:srgbClr val="080808"/>
                </a:solidFill>
                <a:latin typeface="Arial" panose="020B0604020202020204"/>
                <a:ea typeface="宋体" panose="02010600030101010101" pitchFamily="2" charset="-122"/>
              </a:rPr>
              <a:t>2</a:t>
            </a:r>
            <a:r>
              <a:rPr lang="zh-CN" altLang="en-US" sz="2400" kern="0" dirty="0" smtClean="0">
                <a:solidFill>
                  <a:srgbClr val="080808"/>
                </a:solidFill>
                <a:latin typeface="Arial" panose="020B0604020202020204"/>
                <a:ea typeface="宋体" panose="02010600030101010101" pitchFamily="2" charset="-122"/>
              </a:rPr>
              <a:t>的顶层模块</a:t>
            </a:r>
            <a:endParaRPr lang="en-US" altLang="zh-CN" sz="2400" kern="0" dirty="0" smtClean="0">
              <a:solidFill>
                <a:srgbClr val="080808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marL="571500" indent="-457200" eaLnBrk="1" hangingPunct="1">
              <a:spcBef>
                <a:spcPts val="0"/>
              </a:spcBef>
              <a:buClr>
                <a:srgbClr val="DC5900"/>
              </a:buClr>
              <a:buSzPct val="85000"/>
              <a:defRPr/>
            </a:pP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引脚分配</a:t>
            </a:r>
            <a:endParaRPr lang="en-US" altLang="zh-CN" sz="2800" kern="0" dirty="0" smtClean="0">
              <a:solidFill>
                <a:srgbClr val="080808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marL="971550" lvl="1" indent="-457200" eaLnBrk="1" hangingPunct="1">
              <a:spcBef>
                <a:spcPts val="0"/>
              </a:spcBef>
              <a:buClr>
                <a:srgbClr val="DC5900"/>
              </a:buClr>
              <a:buSzPct val="85000"/>
              <a:defRPr/>
            </a:pPr>
            <a:r>
              <a:rPr lang="en-US" altLang="zh-CN" sz="24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LED[6:2]=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Rc_4,Qd,Qc,Qb,Qa</a:t>
            </a:r>
            <a:endParaRPr lang="en-US" altLang="zh-CN" sz="2400" kern="0" dirty="0" smtClean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168" y="3342892"/>
            <a:ext cx="2625434" cy="2986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84119"/>
            <a:ext cx="8229600" cy="48965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solidFill>
                  <a:prstClr val="black"/>
                </a:solidFill>
              </a:rPr>
              <a:t>设计</a:t>
            </a:r>
            <a:r>
              <a:rPr lang="en-US" altLang="zh-CN" dirty="0" smtClean="0">
                <a:solidFill>
                  <a:prstClr val="black"/>
                </a:solidFill>
              </a:rPr>
              <a:t>32</a:t>
            </a:r>
            <a:r>
              <a:rPr lang="zh-CN" altLang="en-US" dirty="0" smtClean="0">
                <a:solidFill>
                  <a:prstClr val="black"/>
                </a:solidFill>
              </a:rPr>
              <a:t>位同步双向计数器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</a:rPr>
              <a:t>用行为描述实现：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counter_32_rev.v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</a:rPr>
              <a:t>双向控制信号：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solidFill>
                  <a:prstClr val="black"/>
                </a:solidFill>
              </a:rPr>
              <a:t>增加计数器初始化功能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solidFill>
                  <a:prstClr val="black"/>
                </a:solidFill>
              </a:rPr>
              <a:t>初值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Pdata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[31:0]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输入模块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初值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加载控制信号为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参考描述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0192" y="1268760"/>
            <a:ext cx="2088232" cy="19285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503407"/>
            <a:ext cx="5040560" cy="2666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437512" cy="95436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32</a:t>
            </a:r>
            <a:r>
              <a:rPr lang="zh-CN" altLang="en-US" dirty="0" smtClean="0"/>
              <a:t>位同步</a:t>
            </a:r>
            <a:r>
              <a:rPr lang="zh-CN" altLang="en-US" dirty="0"/>
              <a:t>二进制计数器激励与仿真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参考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800" dirty="0" smtClean="0">
                <a:solidFill>
                  <a:schemeClr val="tx1"/>
                </a:solidFill>
              </a:rPr>
              <a:t>位加法器仿真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tx1"/>
                </a:solidFill>
              </a:rPr>
              <a:t>仿真通过后封装逻辑符号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 smtClean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 smtClean="0">
              <a:solidFill>
                <a:schemeClr val="tx1"/>
              </a:solidFill>
            </a:endParaRPr>
          </a:p>
          <a:p>
            <a:endParaRPr lang="en-US" altLang="zh-CN" sz="2800" dirty="0" smtClean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defRPr/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</a:t>
            </a:r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代码描述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打开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HDL Functional Model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分析学习模块的代码</a:t>
            </a:r>
            <a:r>
              <a:rPr lang="zh-CN" alt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43608" y="2636912"/>
            <a:ext cx="7272808" cy="230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F30303"/>
                </a:solidFill>
              </a:rPr>
              <a:t>？</a:t>
            </a:r>
            <a:r>
              <a:rPr lang="zh-CN" altLang="en-US" sz="3200" dirty="0" smtClean="0"/>
              <a:t>仿真结果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请设计完成</a:t>
            </a:r>
            <a:r>
              <a:rPr lang="en-US" altLang="zh-CN" sz="3200" dirty="0" smtClean="0"/>
              <a:t>)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654925" cy="955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/>
              <a:t>32</a:t>
            </a:r>
            <a:r>
              <a:rPr lang="zh-CN" altLang="en-US" dirty="0"/>
              <a:t>位</a:t>
            </a:r>
            <a:r>
              <a:rPr lang="zh-CN" altLang="en-US" dirty="0" smtClean="0"/>
              <a:t>可逆同步计数器测试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41425"/>
            <a:ext cx="8229600" cy="4895850"/>
          </a:xfrm>
        </p:spPr>
        <p:txBody>
          <a:bodyPr/>
          <a:lstStyle/>
          <a:p>
            <a:pPr marL="514350" indent="-457200" eaLnBrk="1" hangingPunct="1">
              <a:spcBef>
                <a:spcPts val="0"/>
              </a:spcBef>
              <a:buClr>
                <a:srgbClr val="3366FF"/>
              </a:buClr>
              <a:buSzPct val="85000"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输入时钟用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秒脉冲信号：</a:t>
            </a:r>
            <a:endParaRPr lang="zh-CN" altLang="en-US" sz="28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ts val="0"/>
              </a:spcBef>
              <a:buClr>
                <a:srgbClr val="3366FF"/>
              </a:buClr>
              <a:buSzPct val="85000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辅助模块：</a:t>
            </a: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clk_1s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eaLnBrk="1" hangingPunct="1">
              <a:spcBef>
                <a:spcPts val="0"/>
              </a:spcBef>
              <a:buClr>
                <a:srgbClr val="3366FF"/>
              </a:buClr>
              <a:buSzPct val="85000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也可以用通用分频输出：</a:t>
            </a:r>
            <a:r>
              <a:rPr lang="en-US" altLang="zh-CN" sz="24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clkdiv</a:t>
            </a: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[29]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3366FF"/>
              </a:buClr>
              <a:buSzPct val="85000"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仿真通过后封装逻辑符号 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Counter_32bit_rev</a:t>
            </a:r>
            <a:endParaRPr lang="en-US" altLang="zh-CN" sz="28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3366FF"/>
              </a:buClr>
              <a:buSzPct val="85000"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顶层模块</a:t>
            </a:r>
            <a:r>
              <a:rPr lang="zh-CN" altLang="en-US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2800" kern="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Top-FSM</a:t>
            </a:r>
            <a:endParaRPr lang="en-US" altLang="zh-CN" sz="28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Clr>
                <a:srgbClr val="3366FF"/>
              </a:buClr>
              <a:buSzPct val="85000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采用实验</a:t>
            </a: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八</a:t>
            </a:r>
            <a:r>
              <a:rPr lang="en-US" altLang="zh-CN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24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位加法的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顶层模块</a:t>
            </a:r>
            <a:endParaRPr lang="zh-CN" altLang="en-US" sz="24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3366FF"/>
              </a:buClr>
              <a:buSzPct val="85000"/>
              <a:defRPr/>
            </a:pPr>
            <a:r>
              <a:rPr lang="en-US" altLang="zh-CN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引脚分配</a:t>
            </a:r>
            <a:endParaRPr lang="en-US" altLang="zh-CN" sz="2800" kern="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Clr>
                <a:srgbClr val="3366FF"/>
              </a:buClr>
              <a:buSzPct val="85000"/>
              <a:defRPr/>
            </a:pPr>
            <a:r>
              <a:rPr lang="en-US" altLang="zh-CN" sz="20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：控制计数方向，</a:t>
            </a:r>
            <a:r>
              <a:rPr lang="en-US" altLang="zh-CN" sz="2000" kern="0" dirty="0" err="1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push_out</a:t>
            </a:r>
            <a:r>
              <a:rPr lang="en-US" altLang="zh-CN" sz="20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en-US" altLang="zh-CN" sz="2000" kern="0" dirty="0" smtClean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Clr>
                <a:srgbClr val="3366FF"/>
              </a:buClr>
              <a:buSzPct val="85000"/>
              <a:defRPr/>
            </a:pPr>
            <a:r>
              <a:rPr lang="en-US" altLang="zh-CN" sz="24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zh-CN" altLang="en-US" sz="24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：并行置入控制，</a:t>
            </a:r>
            <a:r>
              <a:rPr lang="en-US" altLang="zh-CN" sz="2400" kern="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push_out</a:t>
            </a:r>
            <a:r>
              <a:rPr lang="en-US" altLang="zh-CN" sz="24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altLang="zh-CN" sz="2400" kern="0" dirty="0" smtClean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Clr>
                <a:srgbClr val="DC5900"/>
              </a:buClr>
              <a:buSzPct val="85000"/>
              <a:buFont typeface="Wingdings" panose="05000000000000000000" pitchFamily="2" charset="2"/>
              <a:buChar char="v"/>
              <a:defRPr/>
            </a:pPr>
            <a:r>
              <a:rPr lang="en-US" altLang="zh-CN" sz="2400" kern="0" dirty="0" err="1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PData</a:t>
            </a:r>
            <a:r>
              <a:rPr lang="zh-CN" altLang="en-US" sz="24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：并行输入数据</a:t>
            </a:r>
            <a:r>
              <a:rPr lang="en-US" altLang="zh-CN" sz="24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en-US" altLang="zh-CN" sz="2400" kern="0" dirty="0" smtClean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Clr>
                <a:srgbClr val="DC5900"/>
              </a:buClr>
              <a:buSzPct val="85000"/>
              <a:buFont typeface="Wingdings" panose="05000000000000000000" pitchFamily="2" charset="2"/>
              <a:buChar char="v"/>
              <a:defRPr/>
            </a:pPr>
            <a:r>
              <a:rPr lang="en-US" altLang="zh-CN" sz="2400" kern="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kern="0" dirty="0" err="1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zh-CN" altLang="en-US" sz="24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4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位计数输出接显示通道</a:t>
            </a:r>
            <a:r>
              <a:rPr lang="en-US" altLang="zh-CN" sz="2400" kern="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data3</a:t>
            </a:r>
            <a:endParaRPr lang="en-US" altLang="zh-CN" sz="2400" kern="0" dirty="0" smtClean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8184" y="3933056"/>
            <a:ext cx="2711999" cy="25045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349500"/>
            <a:ext cx="9144000" cy="3671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4035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辅助模块：</a:t>
            </a:r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1Hz</a:t>
            </a:r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的秒脉冲方波</a:t>
            </a:r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8351837" cy="4897437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defRPr/>
            </a:pPr>
            <a:r>
              <a:rPr lang="en-US" altLang="zh-CN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100MHz</a:t>
            </a:r>
            <a:r>
              <a:rPr lang="zh-CN" altLang="en-US" sz="25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信号</a:t>
            </a:r>
            <a:r>
              <a:rPr lang="zh-CN" altLang="en-US" sz="2500" b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通过</a:t>
            </a:r>
            <a:r>
              <a:rPr lang="en-US" altLang="zh-CN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50,000,000</a:t>
            </a:r>
            <a:r>
              <a:rPr lang="zh-CN" altLang="en-US" sz="25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次分频后，得到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1Hz</a:t>
            </a:r>
            <a:r>
              <a:rPr lang="zh-CN" altLang="en-US" sz="25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的秒脉冲方波</a:t>
            </a:r>
            <a:r>
              <a:rPr lang="zh-CN" altLang="en-US" sz="2500" b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，用于计数器</a:t>
            </a:r>
            <a:r>
              <a:rPr lang="zh-CN" altLang="en-US" sz="25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的脉冲输入</a:t>
            </a:r>
            <a:r>
              <a:rPr lang="zh-CN" altLang="en-US" sz="2500" b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500" b="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defRPr/>
            </a:pPr>
            <a:endParaRPr lang="zh-CN" altLang="en-US" sz="1900" b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9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900" b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module 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counter_1s(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, clk_1s);</a:t>
            </a:r>
            <a:endParaRPr lang="en-US" altLang="zh-CN" sz="1800" b="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input 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wire 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en-US" altLang="zh-CN" sz="1800" b="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output </a:t>
            </a:r>
            <a:r>
              <a:rPr lang="en-US" altLang="zh-CN" sz="1800" b="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clk_1s;</a:t>
            </a:r>
            <a:endParaRPr lang="en-US" altLang="zh-CN" sz="1800" b="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</a:t>
            </a:r>
            <a:r>
              <a:rPr lang="en-US" altLang="zh-CN" sz="1800" b="0" dirty="0" err="1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reg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[31:0] 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endParaRPr lang="en-US" altLang="zh-CN" sz="1800" b="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	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always 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@ (</a:t>
            </a:r>
            <a:r>
              <a:rPr lang="en-US" altLang="zh-CN" sz="1800" b="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posedge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clk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 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</a:t>
            </a:r>
            <a:endParaRPr lang="en-US" altLang="zh-CN" sz="18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if 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&lt; 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50_000_000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 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begin   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//50M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*(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1/100M)S=0.5S</a:t>
            </a:r>
            <a:endParaRPr lang="en-US" altLang="zh-CN" sz="18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	</a:t>
            </a:r>
            <a:r>
              <a:rPr lang="en-US" altLang="zh-CN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&lt;= 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+ 1;</a:t>
            </a:r>
            <a:endParaRPr lang="en-US" altLang="zh-CN" sz="1800" b="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 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else begin</a:t>
            </a:r>
            <a:endParaRPr lang="en-US" altLang="zh-CN" sz="18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	</a:t>
            </a:r>
            <a:r>
              <a:rPr lang="en-US" altLang="zh-CN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cnt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&lt;= 0;</a:t>
            </a:r>
            <a:endParaRPr lang="en-US" altLang="zh-CN" sz="1800" b="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	</a:t>
            </a:r>
            <a:r>
              <a:rPr lang="en-US" altLang="zh-CN" sz="1800" b="0" dirty="0" smtClean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clk_1s</a:t>
            </a: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 &lt;= ~clk_1s;        // 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clk_1s==1</a:t>
            </a:r>
            <a:r>
              <a:rPr lang="zh-CN" altLang="en-US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的时间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=0.5s</a:t>
            </a:r>
            <a:endParaRPr lang="en-US" altLang="zh-CN" sz="1800" b="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	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                       // 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clk_1s==0</a:t>
            </a:r>
            <a:r>
              <a:rPr lang="zh-CN" altLang="en-US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的时间</a:t>
            </a:r>
            <a:r>
              <a:rPr lang="en-US" altLang="zh-CN" sz="18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=0.5s</a:t>
            </a:r>
            <a:endParaRPr lang="en-US" altLang="zh-CN" sz="18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	end                       </a:t>
            </a: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</a:t>
            </a:r>
            <a:r>
              <a:rPr lang="zh-CN" altLang="en-US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周期</a:t>
            </a:r>
            <a:r>
              <a:rPr lang="en-US" altLang="zh-CN" sz="1800" b="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T=1S</a:t>
            </a:r>
            <a:endParaRPr lang="en-US" altLang="zh-CN" sz="18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黑体" panose="02010609060101010101" pitchFamily="49" charset="-122"/>
              <a:buNone/>
              <a:defRPr/>
            </a:pPr>
            <a:r>
              <a:rPr lang="en-US" altLang="zh-CN" sz="1800" b="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sz="1800" b="0" dirty="0" err="1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endmodule</a:t>
            </a:r>
            <a:endParaRPr lang="zh-CN" altLang="en-US" sz="1800" b="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7693" y="2447726"/>
            <a:ext cx="2376264" cy="12694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集成混合计算器：计数功能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70992"/>
            <a:ext cx="8424936" cy="48965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集成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复制实验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八的顶层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模块，并改名为：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FSM</a:t>
            </a:r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.sch</a:t>
            </a: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集成：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位计数器命名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M9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位计数器命名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M9-1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接口分配</a:t>
            </a: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M9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：输入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[26]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；输出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LED={SW(1),Rc_4,Qd,Qc,Qb,Qa,N0,Co}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M9-1</a:t>
            </a:r>
            <a:r>
              <a:rPr lang="zh-CN" altLang="en-US" sz="2000" dirty="0" smtClean="0"/>
              <a:t>：输入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[26]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BTN0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Load=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BTN1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Pdata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=Ai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/>
              <a:t>输出</a:t>
            </a:r>
            <a:r>
              <a:rPr lang="en-US" altLang="zh-CN" sz="2000" dirty="0" err="1" smtClean="0"/>
              <a:t>cnt</a:t>
            </a:r>
            <a:r>
              <a:rPr lang="zh-CN" altLang="en-US" sz="2000" dirty="0" smtClean="0"/>
              <a:t>→</a:t>
            </a:r>
            <a:r>
              <a:rPr lang="zh-CN" altLang="en-US" sz="2000" dirty="0"/>
              <a:t>显示</a:t>
            </a:r>
            <a:r>
              <a:rPr lang="zh-CN" altLang="en-US" sz="2000" dirty="0" smtClean="0"/>
              <a:t>通道</a:t>
            </a:r>
            <a:r>
              <a:rPr lang="en-US" altLang="zh-CN" sz="2000" dirty="0" smtClean="0"/>
              <a:t>3(data3)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000" y="3465584"/>
            <a:ext cx="5476504" cy="3275784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092996" y="5688378"/>
            <a:ext cx="648072" cy="11249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89" y="4005064"/>
            <a:ext cx="3106187" cy="2261464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 flipV="1">
            <a:off x="3121190" y="5245966"/>
            <a:ext cx="1018762" cy="9193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物理验证</a:t>
            </a:r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4" name="内容占位符 2"/>
          <p:cNvSpPr>
            <a:spLocks noGrp="1"/>
          </p:cNvSpPr>
          <p:nvPr>
            <p:ph idx="1"/>
          </p:nvPr>
        </p:nvSpPr>
        <p:spPr>
          <a:xfrm>
            <a:off x="166141" y="1096246"/>
            <a:ext cx="8726339" cy="3916930"/>
          </a:xfrm>
        </p:spPr>
        <p:txBody>
          <a:bodyPr/>
          <a:lstStyle/>
          <a:p>
            <a:pPr marL="457200" indent="-457200" eaLnBrk="1" hangingPunct="1">
              <a:lnSpc>
                <a:spcPts val="2400"/>
              </a:lnSpc>
              <a:spcBef>
                <a:spcPct val="0"/>
              </a:spcBef>
              <a:buClr>
                <a:srgbClr val="31859C"/>
              </a:buClr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输入接口物理映射</a:t>
            </a:r>
            <a:endParaRPr lang="zh-CN" altLang="en-US" sz="28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1" indent="-457200" eaLnBrk="1" hangingPunct="1">
              <a:spcBef>
                <a:spcPct val="0"/>
              </a:spcBef>
              <a:buClr>
                <a:srgbClr val="31859C"/>
              </a:buClr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SW[7:5]	=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通道选择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 eaLnBrk="1" hangingPunct="1">
              <a:spcBef>
                <a:spcPct val="0"/>
              </a:spcBef>
              <a:buClr>
                <a:srgbClr val="31859C"/>
              </a:buClr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= 000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：输入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001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：修改加数；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=010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ALU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 eaLnBrk="1" hangingPunct="1">
              <a:spcBef>
                <a:spcPct val="0"/>
              </a:spcBef>
              <a:buClr>
                <a:srgbClr val="31859C"/>
              </a:buClr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= 011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位计数输出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2543752"/>
            <a:ext cx="8784976" cy="380015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输入设备功能定义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95288" y="1160463"/>
          <a:ext cx="8229600" cy="3221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77"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开关定义</a:t>
                      </a:r>
                      <a:endParaRPr lang="zh-CN" alt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=0</a:t>
                      </a:r>
                      <a:endParaRPr lang="zh-CN" alt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=1</a:t>
                      </a:r>
                      <a:endParaRPr lang="zh-CN" alt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备注</a:t>
                      </a:r>
                      <a:endParaRPr lang="zh-CN" altLang="en-US" sz="1800" dirty="0"/>
                    </a:p>
                  </a:txBody>
                  <a:tcPr marT="45725" marB="45725"/>
                </a:tc>
              </a:tr>
              <a:tr h="370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SW[0]</a:t>
                      </a:r>
                      <a:endParaRPr lang="zh-CN" altLang="en-US" sz="1800" dirty="0" smtClean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未用</a:t>
                      </a:r>
                      <a:endParaRPr lang="zh-CN" alt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T="45725" marB="45725"/>
                </a:tc>
              </a:tr>
              <a:tr h="370877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SW[1]</a:t>
                      </a:r>
                      <a:endParaRPr lang="zh-CN" alt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32</a:t>
                      </a:r>
                      <a:r>
                        <a:rPr lang="zh-CN" altLang="en-US" sz="1800" dirty="0" smtClean="0"/>
                        <a:t>位二进制高</a:t>
                      </a:r>
                      <a:r>
                        <a:rPr lang="en-US" altLang="zh-CN" sz="1800" dirty="0" smtClean="0"/>
                        <a:t>16</a:t>
                      </a:r>
                      <a:r>
                        <a:rPr lang="zh-CN" altLang="en-US" sz="1800" dirty="0" smtClean="0"/>
                        <a:t>位</a:t>
                      </a:r>
                      <a:endParaRPr lang="zh-CN" alt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32</a:t>
                      </a:r>
                      <a:r>
                        <a:rPr lang="zh-CN" altLang="en-US" sz="1800" dirty="0" smtClean="0"/>
                        <a:t>位二进制低</a:t>
                      </a:r>
                      <a:r>
                        <a:rPr lang="en-US" altLang="zh-CN" sz="1800" dirty="0" smtClean="0"/>
                        <a:t>16</a:t>
                      </a:r>
                      <a:r>
                        <a:rPr lang="zh-CN" altLang="en-US" sz="1800" dirty="0" smtClean="0"/>
                        <a:t>位</a:t>
                      </a:r>
                      <a:endParaRPr lang="zh-CN" alt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25" marB="45725"/>
                </a:tc>
              </a:tr>
              <a:tr h="370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SW[4:2]</a:t>
                      </a:r>
                      <a:endParaRPr lang="zh-CN" altLang="en-US" sz="1800" dirty="0" smtClean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ALU</a:t>
                      </a:r>
                      <a:r>
                        <a:rPr lang="zh-CN" altLang="en-US" sz="1800" dirty="0" smtClean="0"/>
                        <a:t>功能选择</a:t>
                      </a:r>
                      <a:endParaRPr lang="zh-CN" alt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ALU</a:t>
                      </a:r>
                      <a:r>
                        <a:rPr lang="zh-CN" altLang="en-US" sz="1800" dirty="0" smtClean="0"/>
                        <a:t>功能选择</a:t>
                      </a:r>
                      <a:endParaRPr lang="zh-CN" alt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见</a:t>
                      </a:r>
                      <a:r>
                        <a:rPr lang="en-US" altLang="zh-CN" sz="1800" dirty="0" smtClean="0"/>
                        <a:t>ALU</a:t>
                      </a:r>
                      <a:r>
                        <a:rPr lang="zh-CN" altLang="en-US" sz="1800" dirty="0" smtClean="0"/>
                        <a:t>功能控制</a:t>
                      </a:r>
                      <a:endParaRPr lang="zh-CN" altLang="en-US" sz="1800" dirty="0"/>
                    </a:p>
                  </a:txBody>
                  <a:tcPr marT="45725" marB="45725"/>
                </a:tc>
              </a:tr>
              <a:tr h="17375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SW[7:5]</a:t>
                      </a:r>
                      <a:endParaRPr lang="zh-CN" altLang="en-US" sz="1800" dirty="0" smtClean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通道选择</a:t>
                      </a:r>
                      <a:endParaRPr lang="en-US" altLang="zh-CN" sz="1800" dirty="0" smtClean="0"/>
                    </a:p>
                    <a:p>
                      <a:r>
                        <a:rPr lang="en-US" altLang="zh-CN" sz="1800" dirty="0" smtClean="0"/>
                        <a:t>=000</a:t>
                      </a:r>
                      <a:endParaRPr lang="en-US" altLang="zh-CN" sz="18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=001</a:t>
                      </a:r>
                      <a:endParaRPr lang="zh-CN" altLang="en-US" sz="18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=010</a:t>
                      </a:r>
                      <a:endParaRPr lang="zh-CN" altLang="en-US" sz="1800" dirty="0" smtClean="0"/>
                    </a:p>
                    <a:p>
                      <a:r>
                        <a:rPr lang="en-US" altLang="zh-CN" sz="1800" dirty="0" smtClean="0"/>
                        <a:t>……</a:t>
                      </a:r>
                      <a:endParaRPr lang="en-US" altLang="zh-CN" sz="18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=111</a:t>
                      </a:r>
                      <a:endParaRPr lang="zh-CN" altLang="en-US" sz="1800" dirty="0" smtClean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altLang="zh-CN" sz="1800" dirty="0" smtClean="0"/>
                    </a:p>
                    <a:p>
                      <a:r>
                        <a:rPr lang="zh-CN" altLang="en-US" sz="1800" dirty="0" smtClean="0"/>
                        <a:t>通道</a:t>
                      </a:r>
                      <a:r>
                        <a:rPr lang="en-US" altLang="zh-CN" sz="1800" dirty="0" smtClean="0"/>
                        <a:t>0</a:t>
                      </a:r>
                      <a:endParaRPr lang="en-US" altLang="zh-CN" sz="1800" dirty="0" smtClean="0"/>
                    </a:p>
                    <a:p>
                      <a:r>
                        <a:rPr lang="zh-CN" altLang="en-US" sz="1800" dirty="0" smtClean="0"/>
                        <a:t>通道</a:t>
                      </a:r>
                      <a:r>
                        <a:rPr lang="en-US" altLang="zh-CN" sz="1800" dirty="0" smtClean="0"/>
                        <a:t>1</a:t>
                      </a:r>
                      <a:endParaRPr lang="en-US" altLang="zh-CN" sz="1800" dirty="0" smtClean="0"/>
                    </a:p>
                    <a:p>
                      <a:r>
                        <a:rPr lang="zh-CN" altLang="en-US" sz="1800" dirty="0" smtClean="0"/>
                        <a:t>通道</a:t>
                      </a:r>
                      <a:r>
                        <a:rPr lang="en-US" altLang="zh-CN" sz="1800" dirty="0" smtClean="0"/>
                        <a:t>2</a:t>
                      </a:r>
                      <a:endParaRPr lang="en-US" altLang="zh-CN" sz="1800" dirty="0" smtClean="0"/>
                    </a:p>
                    <a:p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</a:rPr>
                        <a:t>通道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altLang="zh-CN" sz="1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sz="1800" dirty="0" smtClean="0"/>
                        <a:t>……</a:t>
                      </a:r>
                      <a:endParaRPr lang="zh-CN" alt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US" altLang="zh-CN" sz="1800" dirty="0" smtClean="0"/>
                    </a:p>
                    <a:p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CN" sz="18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altLang="zh-CN" sz="1800" b="1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18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1800" b="1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18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RES(</a:t>
                      </a:r>
                      <a:r>
                        <a:rPr lang="en-US" altLang="zh-CN" sz="1800" b="1" i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ALU_Out</a:t>
                      </a:r>
                      <a:r>
                        <a:rPr lang="en-US" altLang="zh-CN" sz="18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18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1800" b="1" i="0" dirty="0" err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Cnt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</a:tr>
            </a:tbl>
          </a:graphicData>
        </a:graphic>
      </p:graphicFrame>
      <p:graphicFrame>
        <p:nvGraphicFramePr>
          <p:cNvPr id="5" name="内容占位符 3"/>
          <p:cNvGraphicFramePr>
            <a:graphicFrameLocks noGrp="1"/>
          </p:cNvGraphicFramePr>
          <p:nvPr>
            <p:ph idx="1"/>
          </p:nvPr>
        </p:nvGraphicFramePr>
        <p:xfrm>
          <a:off x="395288" y="4383088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按键定义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=0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=1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Button[0]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计数方向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Button[1]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并行置入控制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0" dirty="0" smtClean="0">
                          <a:solidFill>
                            <a:srgbClr val="FF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Load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Button[2]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Button[3]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>
          <a:xfrm>
            <a:off x="323850" y="115888"/>
            <a:ext cx="7777163" cy="955675"/>
          </a:xfrm>
        </p:spPr>
        <p:txBody>
          <a:bodyPr/>
          <a:lstStyle/>
          <a:p>
            <a:r>
              <a:rPr lang="en-US" altLang="zh-CN" dirty="0" smtClean="0">
                <a:ea typeface="黑体" panose="02010609060101010101" pitchFamily="49" charset="-122"/>
              </a:rPr>
              <a:t>ALU</a:t>
            </a:r>
            <a:r>
              <a:rPr lang="zh-CN" altLang="en-US" dirty="0" smtClean="0">
                <a:ea typeface="黑体" panose="02010609060101010101" pitchFamily="49" charset="-122"/>
              </a:rPr>
              <a:t>及计数器</a:t>
            </a:r>
            <a:r>
              <a:rPr dirty="0" smtClean="0">
                <a:ea typeface="黑体" panose="02010609060101010101" pitchFamily="49" charset="-122"/>
              </a:rPr>
              <a:t>功能控制</a:t>
            </a:r>
            <a:endParaRPr dirty="0" smtClean="0"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363" y="1196975"/>
            <a:ext cx="8229600" cy="4968875"/>
          </a:xfrm>
        </p:spPr>
        <p:txBody>
          <a:bodyPr/>
          <a:lstStyle/>
          <a:p>
            <a:pPr>
              <a:defRPr/>
            </a:pPr>
          </a:p>
        </p:txBody>
      </p:sp>
      <p:graphicFrame>
        <p:nvGraphicFramePr>
          <p:cNvPr id="6" name="内容占位符 3"/>
          <p:cNvGraphicFramePr/>
          <p:nvPr/>
        </p:nvGraphicFramePr>
        <p:xfrm>
          <a:off x="442913" y="1268413"/>
          <a:ext cx="8229600" cy="376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1783016"/>
                <a:gridCol w="1584176"/>
                <a:gridCol w="2805008"/>
              </a:tblGrid>
              <a:tr h="3708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ALU</a:t>
                      </a:r>
                      <a:r>
                        <a:rPr lang="zh-CN" altLang="en-US" sz="1800" dirty="0" smtClean="0"/>
                        <a:t>功能选择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=0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en-US" altLang="zh-CN" sz="1800" dirty="0" smtClean="0"/>
                        <a:t>XXX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=1</a:t>
                      </a:r>
                      <a:r>
                        <a:rPr lang="zh-CN" altLang="en-US" sz="1800" dirty="0" smtClean="0"/>
                        <a:t>（功能）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备注</a:t>
                      </a:r>
                      <a:endParaRPr lang="zh-CN" altLang="en-US" sz="1800" dirty="0"/>
                    </a:p>
                  </a:txBody>
                  <a:tcPr marT="45728" marB="45728"/>
                </a:tc>
              </a:tr>
              <a:tr h="22861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SW[4:2]=</a:t>
                      </a:r>
                      <a:endParaRPr lang="en-US" altLang="zh-CN" sz="18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err="1" smtClean="0"/>
                        <a:t>ALU_Ctr</a:t>
                      </a:r>
                      <a:r>
                        <a:rPr lang="en-US" altLang="zh-CN" sz="1800" dirty="0" smtClean="0"/>
                        <a:t>(2:0)</a:t>
                      </a:r>
                      <a:endParaRPr lang="zh-CN" altLang="en-US" sz="1800" dirty="0" smtClean="0"/>
                    </a:p>
                  </a:txBody>
                  <a:tcPr marT="45728" marB="45728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000</a:t>
                      </a:r>
                      <a:endParaRPr lang="en-US" altLang="zh-CN" sz="1800" dirty="0" smtClean="0"/>
                    </a:p>
                    <a:p>
                      <a:r>
                        <a:rPr lang="en-US" altLang="zh-CN" sz="1800" dirty="0" smtClean="0"/>
                        <a:t>001</a:t>
                      </a:r>
                      <a:endParaRPr lang="en-US" altLang="zh-CN" sz="1800" dirty="0" smtClean="0"/>
                    </a:p>
                    <a:p>
                      <a:r>
                        <a:rPr lang="en-US" altLang="zh-CN" sz="1800" dirty="0" smtClean="0"/>
                        <a:t>010</a:t>
                      </a:r>
                      <a:endParaRPr lang="en-US" altLang="zh-CN" sz="1800" dirty="0" smtClean="0"/>
                    </a:p>
                    <a:p>
                      <a:r>
                        <a:rPr lang="en-US" altLang="zh-CN" sz="1800" dirty="0" smtClean="0"/>
                        <a:t>011</a:t>
                      </a:r>
                      <a:endParaRPr lang="en-US" altLang="zh-CN" sz="1800" dirty="0" smtClean="0"/>
                    </a:p>
                    <a:p>
                      <a:r>
                        <a:rPr lang="en-US" altLang="zh-CN" sz="1800" dirty="0" smtClean="0"/>
                        <a:t>100</a:t>
                      </a:r>
                      <a:endParaRPr lang="en-US" altLang="zh-CN" sz="1800" dirty="0" smtClean="0"/>
                    </a:p>
                    <a:p>
                      <a:r>
                        <a:rPr lang="en-US" altLang="zh-CN" sz="1800" dirty="0" smtClean="0"/>
                        <a:t>101</a:t>
                      </a:r>
                      <a:endParaRPr lang="en-US" altLang="zh-CN" sz="1800" dirty="0" smtClean="0"/>
                    </a:p>
                    <a:p>
                      <a:r>
                        <a:rPr lang="en-US" altLang="zh-CN" sz="1800" dirty="0" smtClean="0"/>
                        <a:t>110</a:t>
                      </a:r>
                      <a:endParaRPr lang="en-US" altLang="zh-CN" sz="1800" dirty="0" smtClean="0"/>
                    </a:p>
                    <a:p>
                      <a:r>
                        <a:rPr lang="en-US" altLang="zh-CN" sz="1800" dirty="0" smtClean="0"/>
                        <a:t>111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zh-CN" altLang="en-US" sz="1800" b="0" kern="0" dirty="0" smtClean="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endParaRPr lang="en-US" altLang="zh-CN" sz="1800" b="0" kern="0" dirty="0" smtClean="0">
                        <a:solidFill>
                          <a:srgbClr val="000000"/>
                        </a:solidFill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sz="1800" b="0" kern="0" dirty="0" smtClean="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endParaRPr lang="en-US" altLang="zh-CN" sz="1800" b="0" kern="0" dirty="0" smtClean="0">
                        <a:solidFill>
                          <a:srgbClr val="000000"/>
                        </a:solidFill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sz="1800" b="0" kern="0" dirty="0" smtClean="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</a:t>
                      </a:r>
                      <a:endParaRPr lang="en-US" altLang="zh-CN" sz="1800" b="0" kern="0" dirty="0" smtClean="0">
                        <a:solidFill>
                          <a:srgbClr val="000000"/>
                        </a:solidFill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sz="1800" b="0" kern="0" dirty="0" smtClean="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自定义</a:t>
                      </a:r>
                      <a:endParaRPr lang="en-US" altLang="zh-CN" sz="1800" b="0" kern="0" dirty="0" smtClean="0">
                        <a:solidFill>
                          <a:srgbClr val="000000"/>
                        </a:solidFill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sz="1800" b="0" kern="0" dirty="0" smtClean="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自定义</a:t>
                      </a:r>
                      <a:endParaRPr lang="en-US" altLang="zh-CN" sz="1800" b="0" kern="0" dirty="0" smtClean="0">
                        <a:solidFill>
                          <a:srgbClr val="000000"/>
                        </a:solidFill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kern="0" dirty="0" smtClean="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自定义</a:t>
                      </a:r>
                      <a:endParaRPr lang="en-US" altLang="zh-CN" sz="1800" b="0" kern="0" dirty="0" smtClean="0">
                        <a:solidFill>
                          <a:srgbClr val="000000"/>
                        </a:solidFill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kern="0" dirty="0" smtClean="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减</a:t>
                      </a:r>
                      <a:endParaRPr lang="en-US" altLang="zh-CN" sz="1800" b="0" kern="0" dirty="0" smtClean="0">
                        <a:solidFill>
                          <a:srgbClr val="000000"/>
                        </a:solidFill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1800" b="0" kern="0" dirty="0" err="1" smtClean="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Slt</a:t>
                      </a:r>
                      <a:endParaRPr lang="en-US" altLang="zh-CN" sz="1800" b="0" kern="0" dirty="0" smtClean="0">
                        <a:solidFill>
                          <a:srgbClr val="000000"/>
                        </a:solidFill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n-US" altLang="zh-CN" sz="1800" dirty="0" smtClean="0"/>
                    </a:p>
                    <a:p>
                      <a:endParaRPr lang="en-US" altLang="zh-CN" sz="1800" dirty="0" smtClean="0"/>
                    </a:p>
                    <a:p>
                      <a:r>
                        <a:rPr lang="en-US" altLang="zh-CN" sz="1800" dirty="0" smtClean="0"/>
                        <a:t>SW[4]=0</a:t>
                      </a:r>
                      <a:endParaRPr lang="en-US" altLang="zh-CN" sz="1800" dirty="0" smtClean="0"/>
                    </a:p>
                    <a:p>
                      <a:endParaRPr lang="en-US" altLang="zh-CN" sz="1800" dirty="0" smtClean="0"/>
                    </a:p>
                    <a:p>
                      <a:endParaRPr lang="en-US" altLang="zh-CN" sz="1800" dirty="0" smtClean="0"/>
                    </a:p>
                    <a:p>
                      <a:endParaRPr lang="en-US" altLang="zh-CN" sz="18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SW[4]=1</a:t>
                      </a:r>
                      <a:endParaRPr lang="en-US" altLang="zh-CN" sz="18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A&lt;B</a:t>
                      </a:r>
                      <a:r>
                        <a:rPr lang="zh-CN" altLang="en-US" sz="1800" dirty="0" smtClean="0"/>
                        <a:t>，</a:t>
                      </a:r>
                      <a:r>
                        <a:rPr lang="en-US" altLang="zh-CN" sz="1800" dirty="0" smtClean="0"/>
                        <a:t>A=1</a:t>
                      </a:r>
                      <a:r>
                        <a:rPr lang="zh-CN" altLang="en-US" sz="1800" dirty="0" smtClean="0"/>
                        <a:t>，否则</a:t>
                      </a:r>
                      <a:r>
                        <a:rPr lang="en-US" altLang="zh-CN" sz="1800" dirty="0" smtClean="0"/>
                        <a:t>A=0</a:t>
                      </a:r>
                      <a:endParaRPr lang="en-US" altLang="zh-CN" sz="1800" dirty="0" smtClean="0"/>
                    </a:p>
                  </a:txBody>
                  <a:tcPr marT="45728" marB="45728"/>
                </a:tc>
              </a:tr>
              <a:tr h="370898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 smtClean="0"/>
                    </a:p>
                  </a:txBody>
                  <a:tcPr marT="45728" marB="45728"/>
                </a:tc>
              </a:tr>
              <a:tr h="37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Button[0]=s</a:t>
                      </a:r>
                      <a:endParaRPr lang="zh-CN" altLang="en-US" dirty="0" smtClean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减</a:t>
                      </a:r>
                      <a:r>
                        <a:rPr lang="en-US" altLang="zh-CN" sz="1800" dirty="0" smtClean="0"/>
                        <a:t>1</a:t>
                      </a:r>
                      <a:r>
                        <a:rPr lang="zh-CN" altLang="en-US" sz="1800" dirty="0" smtClean="0"/>
                        <a:t>计数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加</a:t>
                      </a:r>
                      <a:r>
                        <a:rPr lang="en-US" altLang="zh-CN" sz="1800" dirty="0" smtClean="0"/>
                        <a:t>1</a:t>
                      </a:r>
                      <a:r>
                        <a:rPr lang="zh-CN" altLang="en-US" sz="1800" dirty="0" smtClean="0"/>
                        <a:t>计数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 smtClean="0"/>
                        <a:t>输入模块是移动</a:t>
                      </a:r>
                      <a:endParaRPr lang="zh-CN" altLang="en-US" sz="1800" dirty="0" smtClean="0"/>
                    </a:p>
                  </a:txBody>
                  <a:tcPr marT="45728" marB="45728"/>
                </a:tc>
              </a:tr>
              <a:tr h="37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Button[1]=Load</a:t>
                      </a:r>
                      <a:endParaRPr lang="zh-CN" altLang="en-US" dirty="0" smtClean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计数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初始化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 smtClean="0"/>
                        <a:t>输入模块是移动</a:t>
                      </a:r>
                      <a:endParaRPr lang="zh-CN" altLang="en-US" sz="1800" dirty="0" smtClean="0"/>
                    </a:p>
                  </a:txBody>
                  <a:tcPr marT="45728" marB="45728"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6296" y="1772816"/>
            <a:ext cx="1180323" cy="1585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833" y="1070992"/>
            <a:ext cx="8733656" cy="52383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实验十的顶层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419872" y="4444092"/>
            <a:ext cx="1728192" cy="13611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39551" y="4444092"/>
            <a:ext cx="2520281" cy="353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 smtClean="0">
                <a:latin typeface="黑体" panose="02010609060101010101" pitchFamily="49" charset="-122"/>
                <a:ea typeface="黑体" panose="02010609060101010101" pitchFamily="49" charset="-122"/>
              </a:rPr>
              <a:t>实验环境</a:t>
            </a:r>
            <a:endParaRPr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11560" y="1106987"/>
            <a:ext cx="7993062" cy="4751387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实验设备</a:t>
            </a:r>
            <a:endParaRPr sz="2800" dirty="0">
              <a:solidFill>
                <a:schemeClr val="tx1"/>
              </a:solidFill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 smtClean="0"/>
              <a:t>1. </a:t>
            </a:r>
            <a:r>
              <a:rPr sz="2400" dirty="0" smtClean="0"/>
              <a:t>计算机</a:t>
            </a:r>
            <a:r>
              <a:rPr lang="en-US" sz="2400" smtClean="0"/>
              <a:t>(</a:t>
            </a:r>
            <a:r>
              <a:rPr lang="en-US" altLang="zh-CN" sz="2400" smtClean="0"/>
              <a:t>Intel </a:t>
            </a:r>
            <a:r>
              <a:rPr lang="en-US" altLang="zh-CN" sz="2400" dirty="0"/>
              <a:t>Core </a:t>
            </a:r>
            <a:r>
              <a:rPr lang="en-US" altLang="zh-CN" sz="2400" dirty="0" smtClean="0"/>
              <a:t>i5</a:t>
            </a:r>
            <a:r>
              <a:rPr sz="2400" dirty="0" smtClean="0"/>
              <a:t>以上，</a:t>
            </a:r>
            <a:r>
              <a:rPr lang="en-US" altLang="zh-CN" sz="2400" dirty="0" smtClean="0"/>
              <a:t>4GB</a:t>
            </a:r>
            <a:r>
              <a:rPr sz="2400" dirty="0" smtClean="0"/>
              <a:t>内存以上</a:t>
            </a:r>
            <a:r>
              <a:rPr lang="en-US" sz="2400" dirty="0"/>
              <a:t>)</a:t>
            </a:r>
            <a:r>
              <a:rPr sz="2400" dirty="0" smtClean="0"/>
              <a:t>系统</a:t>
            </a:r>
            <a:r>
              <a:rPr lang="en-US" altLang="zh-CN" sz="2400" dirty="0" smtClean="0"/>
              <a:t> </a:t>
            </a:r>
            <a:endParaRPr sz="2400" dirty="0"/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 smtClean="0"/>
              <a:t>2. </a:t>
            </a:r>
            <a:r>
              <a:rPr lang="zh-CN" altLang="en-US" sz="2400" dirty="0" smtClean="0"/>
              <a:t>计算机</a:t>
            </a:r>
            <a:r>
              <a:rPr lang="zh-CN" altLang="en-US" sz="2400" dirty="0"/>
              <a:t>软硬件课程贯通教学实验</a:t>
            </a:r>
            <a:r>
              <a:rPr lang="zh-CN" altLang="en-US" sz="2400" dirty="0" smtClean="0"/>
              <a:t>系统</a:t>
            </a:r>
            <a:r>
              <a:rPr lang="en-US" altLang="zh-CN" sz="2400" dirty="0"/>
              <a:t>(Sword) </a:t>
            </a:r>
            <a:r>
              <a:rPr sz="2400" dirty="0"/>
              <a:t>	</a:t>
            </a:r>
            <a:endParaRPr lang="en-US" altLang="zh-CN" sz="2400" dirty="0"/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 smtClean="0"/>
              <a:t>3. Xilinx ISE14.4</a:t>
            </a:r>
            <a:r>
              <a:rPr sz="2400" dirty="0" smtClean="0"/>
              <a:t>及以上开发工具</a:t>
            </a:r>
            <a:endParaRPr sz="2400" dirty="0"/>
          </a:p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材料</a:t>
            </a:r>
            <a:endParaRPr sz="2800" dirty="0">
              <a:solidFill>
                <a:schemeClr val="tx1"/>
              </a:solidFill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	</a:t>
            </a:r>
            <a:r>
              <a:rPr sz="2400" dirty="0"/>
              <a:t>无</a:t>
            </a:r>
            <a:endParaRPr sz="2400" dirty="0"/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28AE76-AB87-4D45-BA47-09C70B06AC64}" type="slidenum">
              <a:rPr lang="en-US" altLang="zh-CN" sz="14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endParaRPr altLang="zh-CN" smtClean="0">
              <a:ea typeface="黑体" panose="02010609060101010101" pitchFamily="49" charset="-122"/>
            </a:endParaRPr>
          </a:p>
        </p:txBody>
      </p:sp>
      <p:sp>
        <p:nvSpPr>
          <p:cNvPr id="1812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23850" y="2781300"/>
            <a:ext cx="8518525" cy="13081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同学们</a:t>
            </a:r>
            <a:r>
              <a:rPr lang="en-US" altLang="zh-CN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r>
              <a:rPr lang="en-US" altLang="zh-CN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每次做完实验请整理好实验台，放好仪器，理清桌面。</a:t>
            </a:r>
            <a:endParaRPr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90360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96180"/>
            <a:ext cx="7545795" cy="954360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计算机软硬件课程贯通教学实验系统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03646"/>
            <a:ext cx="8229600" cy="4896544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7683"/>
            <a:ext cx="4803624" cy="3456384"/>
          </a:xfrm>
          <a:prstGeom prst="rect">
            <a:avLst/>
          </a:prstGeom>
          <a:noFill/>
        </p:spPr>
      </p:pic>
      <p:pic>
        <p:nvPicPr>
          <p:cNvPr id="4" name="图片 3" descr="D:\!WORK-XPS\!课程建设交流\硬件课程申请\2016年申报\全国第四届高等学校自制实验教学仪器设备评选\支撑材料\照片\1-实验箱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60" y="4005064"/>
            <a:ext cx="4075340" cy="25951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17"/>
          <p:cNvSpPr txBox="1"/>
          <p:nvPr/>
        </p:nvSpPr>
        <p:spPr>
          <a:xfrm>
            <a:off x="4911128" y="1493899"/>
            <a:ext cx="4104997" cy="2246769"/>
          </a:xfrm>
          <a:prstGeom prst="rect">
            <a:avLst/>
          </a:prstGeom>
          <a:solidFill>
            <a:sysClr val="window" lastClr="FFFFFF"/>
          </a:solidFill>
          <a:effectLst>
            <a:outerShdw blurRad="50800" dist="50800" dir="5400000" algn="ctr" rotWithShape="0">
              <a:srgbClr val="4F81BD">
                <a:lumMod val="20000"/>
                <a:lumOff val="80000"/>
              </a:srgbClr>
            </a:outerShdw>
          </a:effectLst>
        </p:spPr>
        <p:txBody>
          <a:bodyPr wrap="square" rtlCol="0">
            <a:spAutoFit/>
          </a:bodyPr>
          <a:lstStyle/>
          <a:p>
            <a:pPr indent="22923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▼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核心芯片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endParaRPr lang="en-US" altLang="zh-CN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indent="22923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Xilinx </a:t>
            </a:r>
            <a:r>
              <a:rPr lang="en-US" sz="1400" dirty="0" err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Kintex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™-</a:t>
            </a:r>
            <a:r>
              <a:rPr lang="en-US" sz="1400" dirty="0">
                <a:solidFill>
                  <a:srgbClr val="3333FF"/>
                </a:solidFill>
                <a:latin typeface="黑体" panose="02010609060101010101" pitchFamily="49" charset="-122"/>
              </a:rPr>
              <a:t>7</a:t>
            </a:r>
            <a:r>
              <a:rPr lang="zh-CN" altLang="en-US" sz="1400" dirty="0">
                <a:solidFill>
                  <a:srgbClr val="3333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系列的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XC7K160/325</a:t>
            </a:r>
            <a:r>
              <a:rPr lang="zh-CN" altLang="en-US" sz="1400" dirty="0" smtClean="0">
                <a:solidFill>
                  <a:srgbClr val="0D0D0D"/>
                </a:solidFill>
                <a:latin typeface="Calibri" panose="020F0502020204030204" pitchFamily="34" charset="0"/>
              </a:rPr>
              <a:t>资源：</a:t>
            </a:r>
            <a:endParaRPr lang="en-US" altLang="zh-CN" sz="1400" dirty="0" smtClean="0">
              <a:solidFill>
                <a:srgbClr val="0D0D0D"/>
              </a:solidFill>
              <a:latin typeface="Calibri" panose="020F0502020204030204" pitchFamily="34" charset="0"/>
            </a:endParaRPr>
          </a:p>
          <a:p>
            <a:pPr indent="229235"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D0D0D"/>
                </a:solidFill>
                <a:latin typeface="Calibri" panose="020F0502020204030204" pitchFamily="34" charset="0"/>
              </a:rPr>
              <a:t>162,240</a:t>
            </a:r>
            <a:r>
              <a:rPr lang="zh-CN" altLang="en-US" sz="1400" dirty="0" smtClean="0">
                <a:solidFill>
                  <a:srgbClr val="0D0D0D"/>
                </a:solidFill>
                <a:latin typeface="Calibri" panose="020F0502020204030204" pitchFamily="34" charset="0"/>
              </a:rPr>
              <a:t>个</a:t>
            </a:r>
            <a:r>
              <a:rPr lang="zh-CN" alt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，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Slice</a:t>
            </a:r>
            <a:r>
              <a:rPr lang="zh-CN" alt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：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25350</a:t>
            </a:r>
            <a:r>
              <a:rPr lang="zh-CN" alt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，片内存储：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11.7Mb</a:t>
            </a:r>
            <a:endParaRPr lang="zh-CN" altLang="en-US" sz="1400" dirty="0" smtClean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22923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▼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存储体系 </a:t>
            </a:r>
            <a:r>
              <a:rPr lang="zh-CN" altLang="en-US" sz="1400" dirty="0">
                <a:solidFill>
                  <a:srgbClr val="3333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支持</a:t>
            </a:r>
            <a:r>
              <a:rPr lang="en-US" sz="1400" dirty="0">
                <a:solidFill>
                  <a:srgbClr val="3333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32</a:t>
            </a:r>
            <a:r>
              <a:rPr lang="zh-CN" altLang="en-US" sz="1400" dirty="0">
                <a:solidFill>
                  <a:srgbClr val="3333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位存储层次</a:t>
            </a:r>
            <a:r>
              <a:rPr lang="zh-CN" altLang="en-US" sz="1400" dirty="0" smtClean="0">
                <a:solidFill>
                  <a:srgbClr val="3333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体系结构</a:t>
            </a:r>
            <a:endParaRPr lang="en-US" altLang="zh-CN" sz="1400" dirty="0" smtClean="0">
              <a:solidFill>
                <a:srgbClr val="3333FF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6MB SRAM</a:t>
            </a:r>
            <a:r>
              <a:rPr lang="zh-CN" alt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静态存储器：支持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32Data</a:t>
            </a:r>
            <a:r>
              <a:rPr lang="zh-CN" alt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，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16</a:t>
            </a:r>
            <a:r>
              <a:rPr lang="zh-CN" alt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位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TAG</a:t>
            </a:r>
            <a:endParaRPr lang="zh-CN" altLang="en-US" sz="1400" dirty="0" smtClean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512M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BDDR3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动态</a:t>
            </a:r>
            <a:r>
              <a:rPr lang="zh-CN" alt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存储</a:t>
            </a:r>
            <a:r>
              <a:rPr lang="zh-CN" altLang="en-US" sz="1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支持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32Data </a:t>
            </a:r>
            <a:endParaRPr lang="zh-CN" altLang="en-US" sz="1400" dirty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3333FF"/>
                </a:solidFill>
                <a:latin typeface="宋体" panose="02010600030101010101" pitchFamily="2" charset="-122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32MB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NOR  Flash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存储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：支持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32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位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Data</a:t>
            </a:r>
            <a:r>
              <a:rPr lang="en-US" sz="1400" dirty="0">
                <a:solidFill>
                  <a:srgbClr val="3333FF"/>
                </a:solidFill>
                <a:latin typeface="宋体" panose="02010600030101010101" pitchFamily="2" charset="-122"/>
              </a:rPr>
              <a:t>	</a:t>
            </a:r>
            <a:endParaRPr lang="zh-CN" altLang="en-US" sz="1400" dirty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15303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3333FF"/>
                </a:solidFill>
                <a:latin typeface="宋体" panose="02010600030101010101" pitchFamily="2" charset="-122"/>
              </a:rPr>
              <a:t>▼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基本</a:t>
            </a:r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接口 </a:t>
            </a:r>
            <a:r>
              <a:rPr lang="zh-CN" altLang="en-US" sz="1200" dirty="0">
                <a:solidFill>
                  <a:srgbClr val="3333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支持微机原理、</a:t>
            </a:r>
            <a:r>
              <a:rPr lang="en-US" sz="12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SOC</a:t>
            </a:r>
            <a:r>
              <a:rPr lang="zh-CN" altLang="en-US" sz="1200" dirty="0">
                <a:solidFill>
                  <a:srgbClr val="3333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或微处理器简单应用</a:t>
            </a:r>
            <a:endParaRPr lang="zh-CN" altLang="en-US" sz="1200" dirty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    4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</a:rPr>
              <a:t>×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5+1</a:t>
            </a:r>
            <a:r>
              <a:rPr lang="zh-CN" alt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矩阵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按键、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16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位滑动开关、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16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位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LED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、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位七段数码</a:t>
            </a:r>
            <a:r>
              <a:rPr lang="zh-CN" alt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管</a:t>
            </a:r>
            <a:endParaRPr lang="zh-CN" altLang="en-US" sz="1400" dirty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17"/>
          <p:cNvSpPr txBox="1"/>
          <p:nvPr/>
        </p:nvSpPr>
        <p:spPr>
          <a:xfrm>
            <a:off x="20688" y="4742188"/>
            <a:ext cx="4753610" cy="1384995"/>
          </a:xfrm>
          <a:prstGeom prst="rect">
            <a:avLst/>
          </a:prstGeom>
          <a:solidFill>
            <a:sysClr val="window" lastClr="FFFFFF"/>
          </a:solidFill>
          <a:effectLst>
            <a:outerShdw blurRad="50800" dist="50800" dir="5400000" algn="ctr" rotWithShape="0">
              <a:srgbClr val="4F81BD">
                <a:lumMod val="20000"/>
                <a:lumOff val="80000"/>
              </a:srgbClr>
            </a:outerShdw>
          </a:effectLst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US" altLang="zh-CN" sz="1400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1400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▼</a:t>
            </a:r>
            <a:r>
              <a:rPr lang="zh-CN" altLang="en-US" sz="1400" dirty="0" smtClean="0">
                <a:solidFill>
                  <a:srgbClr val="000000"/>
                </a:solidFill>
                <a:latin typeface="宋体" panose="02010600030101010101" pitchFamily="2" charset="-122"/>
                <a:ea typeface="Calibri" panose="020F0502020204030204" pitchFamily="34" charset="0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标准接口 </a:t>
            </a:r>
            <a:r>
              <a:rPr lang="zh-CN" altLang="en-US" sz="1400" dirty="0">
                <a:solidFill>
                  <a:srgbClr val="3333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支持基本计算机系统实现</a:t>
            </a:r>
            <a:endParaRPr lang="zh-CN" altLang="en-US" sz="1400" dirty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    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                12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位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VGA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接口（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RGB656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）、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USB-HID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（键盘）</a:t>
            </a:r>
            <a:endParaRPr lang="zh-CN" altLang="en-US" sz="1400" dirty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15303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400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▼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通讯接口 </a:t>
            </a:r>
            <a:r>
              <a:rPr lang="zh-CN" altLang="en-US" sz="1400" dirty="0">
                <a:solidFill>
                  <a:srgbClr val="3333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支持数据传输、调试和网络</a:t>
            </a:r>
            <a:endParaRPr lang="zh-CN" altLang="en-US" sz="1400" dirty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    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UART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接口、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10M/100M/1000M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以太网、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SFP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光纤接口</a:t>
            </a:r>
            <a:endParaRPr lang="zh-CN" altLang="en-US" sz="1400" dirty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15303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400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▼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扩展接口 </a:t>
            </a:r>
            <a:r>
              <a:rPr lang="zh-CN" altLang="en-US" sz="1400" dirty="0">
                <a:solidFill>
                  <a:srgbClr val="3333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支持外存、多媒体和个性化设备</a:t>
            </a:r>
            <a:endParaRPr lang="zh-CN" altLang="en-US" sz="1400" dirty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                         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MicroSD(TF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）、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PMOD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、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HDMI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、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Arduino</a:t>
            </a:r>
            <a:endParaRPr lang="zh-CN" altLang="en-US" sz="1400" dirty="0">
              <a:solidFill>
                <a:prstClr val="black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4048" y="114850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贯通教学实验平台主要参数</a:t>
            </a:r>
            <a:endParaRPr lang="zh-CN" altLang="en-US" sz="18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 altLang="zh-CN" sz="4800" smtClean="0">
                <a:ea typeface="黑体" panose="02010609060101010101" pitchFamily="49" charset="-122"/>
              </a:rPr>
              <a:t>实验任务</a:t>
            </a:r>
            <a:endParaRPr sz="4800" smtClean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68313" y="1196975"/>
            <a:ext cx="8496175" cy="4824413"/>
          </a:xfrm>
        </p:spPr>
        <p:txBody>
          <a:bodyPr/>
          <a:lstStyle/>
          <a:p>
            <a:pPr marL="609600" indent="-609600" eaLnBrk="1" hangingPunct="1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1.	</a:t>
            </a:r>
            <a:r>
              <a:rPr sz="2400" dirty="0" smtClean="0">
                <a:solidFill>
                  <a:schemeClr val="tx1"/>
                </a:solidFill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</a:rPr>
              <a:t>原理图设计</a:t>
            </a:r>
            <a:r>
              <a:rPr sz="2400" dirty="0" smtClean="0">
                <a:solidFill>
                  <a:schemeClr val="tx1"/>
                </a:solidFill>
              </a:rPr>
              <a:t>基于状态方程描述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4</a:t>
            </a:r>
            <a:r>
              <a:rPr sz="2400" dirty="0">
                <a:solidFill>
                  <a:schemeClr val="tx1"/>
                </a:solidFill>
              </a:rPr>
              <a:t>位二进制同步计数器；</a:t>
            </a:r>
            <a:endParaRPr sz="2400" dirty="0">
              <a:solidFill>
                <a:schemeClr val="tx1"/>
              </a:solidFill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1200"/>
              </a:spcBef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2.   </a:t>
            </a:r>
            <a:r>
              <a:rPr lang="zh-CN" altLang="en-US" sz="2400" dirty="0" smtClean="0">
                <a:solidFill>
                  <a:schemeClr val="tx1"/>
                </a:solidFill>
              </a:rPr>
              <a:t>用</a:t>
            </a:r>
            <a:r>
              <a:rPr lang="en-US" altLang="zh-CN" sz="2400" dirty="0" smtClean="0">
                <a:solidFill>
                  <a:schemeClr val="tx1"/>
                </a:solidFill>
              </a:rPr>
              <a:t>HDL </a:t>
            </a:r>
            <a:r>
              <a:rPr lang="zh-CN" altLang="en-US" sz="2400" dirty="0" smtClean="0">
                <a:solidFill>
                  <a:schemeClr val="tx1"/>
                </a:solidFill>
              </a:rPr>
              <a:t>行为描述设计</a:t>
            </a:r>
            <a:r>
              <a:rPr lang="en-US" altLang="zh-CN" sz="2400" dirty="0" smtClean="0">
                <a:solidFill>
                  <a:schemeClr val="tx1"/>
                </a:solidFill>
              </a:rPr>
              <a:t>32</a:t>
            </a:r>
            <a:r>
              <a:rPr lang="zh-CN" altLang="en-US" sz="2400" dirty="0" smtClean="0">
                <a:solidFill>
                  <a:schemeClr val="tx1"/>
                </a:solidFill>
              </a:rPr>
              <a:t>位同步二进制双向计数器；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1200"/>
              </a:spcBef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3.   </a:t>
            </a:r>
            <a:r>
              <a:rPr lang="zh-CN" altLang="en-US" sz="2400" dirty="0" smtClean="0">
                <a:solidFill>
                  <a:schemeClr val="tx1"/>
                </a:solidFill>
              </a:rPr>
              <a:t>集成到实验环境</a:t>
            </a:r>
            <a:r>
              <a:rPr lang="en-US" altLang="zh-CN" sz="2400" dirty="0" smtClean="0">
                <a:solidFill>
                  <a:schemeClr val="tx1"/>
                </a:solidFill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</a:rPr>
              <a:t>混合</a:t>
            </a:r>
            <a:r>
              <a:rPr lang="en-US" altLang="zh-CN" sz="2400" dirty="0" smtClean="0">
                <a:solidFill>
                  <a:schemeClr val="tx1"/>
                </a:solidFill>
              </a:rPr>
              <a:t> </a:t>
            </a:r>
            <a:r>
              <a:rPr lang="zh-CN" altLang="en-US" sz="2400" dirty="0" smtClean="0">
                <a:solidFill>
                  <a:schemeClr val="tx1"/>
                </a:solidFill>
              </a:rPr>
              <a:t>计算器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Calculation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CBF9DB-09F6-4BB6-8616-8ABB287C9927}" type="slidenum">
              <a:rPr lang="en-US" altLang="zh-CN" sz="1400" smtClean="0">
                <a:latin typeface="Arial" panose="020B0604020202020204" pitchFamily="34" charset="0"/>
              </a:rPr>
            </a:fld>
            <a:endParaRPr lang="en-US" altLang="zh-CN" sz="14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509520" cy="954360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位同步二进制</a:t>
            </a:r>
            <a:r>
              <a:rPr lang="zh-CN" altLang="en-US" dirty="0" smtClean="0"/>
              <a:t>计数器状态表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131840" y="1204200"/>
          <a:ext cx="5931252" cy="5321144"/>
        </p:xfrm>
        <a:graphic>
          <a:graphicData uri="http://schemas.openxmlformats.org/drawingml/2006/table">
            <a:tbl>
              <a:tblPr/>
              <a:tblGrid>
                <a:gridCol w="281786"/>
                <a:gridCol w="501555"/>
                <a:gridCol w="400050"/>
                <a:gridCol w="377825"/>
                <a:gridCol w="400050"/>
                <a:gridCol w="475762"/>
                <a:gridCol w="475762"/>
                <a:gridCol w="475762"/>
                <a:gridCol w="475762"/>
                <a:gridCol w="96126"/>
                <a:gridCol w="461201"/>
                <a:gridCol w="432048"/>
                <a:gridCol w="432048"/>
                <a:gridCol w="645515"/>
              </a:tblGrid>
              <a:tr h="2937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当前状态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现态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 hMerge="1"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 hMerge="1"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下一状态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次态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 hMerge="1"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 hMerge="1"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endParaRPr kumimoji="0" lang="zh-CN" altLang="en-US" sz="5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触发器激励</a:t>
                      </a:r>
                      <a:r>
                        <a:rPr kumimoji="0" lang="en-US" altLang="zh-CN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</a:t>
                      </a: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输入</a:t>
                      </a:r>
                      <a:r>
                        <a:rPr kumimoji="0" lang="en-US" altLang="zh-CN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)</a:t>
                      </a:r>
                      <a:endParaRPr kumimoji="0" lang="zh-CN" alt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78197" marR="78197" marT="41471" marB="414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  <a:defRPr/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16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1600" b="1" i="1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1651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5100" algn="l"/>
                        </a:tabLst>
                      </a:pPr>
                      <a:r>
                        <a:rPr kumimoji="0" lang="en-US" altLang="zh-CN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	</a:t>
                      </a:r>
                      <a:r>
                        <a:rPr kumimoji="0" lang="en-US" altLang="zh-CN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zh-CN" altLang="en-US" sz="11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3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EB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40545" y="1196752"/>
            <a:ext cx="8229600" cy="360040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状态变化条件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300"/>
              </a:spcBef>
            </a:pPr>
            <a:r>
              <a:rPr lang="zh-CN" altLang="en-US" sz="2400" dirty="0" smtClean="0"/>
              <a:t>计数触发</a:t>
            </a:r>
            <a:endParaRPr lang="en-US" altLang="zh-CN" sz="2400" dirty="0" smtClean="0"/>
          </a:p>
          <a:p>
            <a:pPr lvl="1">
              <a:spcBef>
                <a:spcPts val="300"/>
              </a:spcBef>
            </a:pPr>
            <a:r>
              <a:rPr lang="zh-CN" altLang="en-US" sz="2400" dirty="0" smtClean="0"/>
              <a:t>无外部输入</a:t>
            </a:r>
            <a:endParaRPr lang="en-US" altLang="zh-CN" sz="2400" dirty="0" smtClean="0"/>
          </a:p>
          <a:p>
            <a:pPr>
              <a:spcBef>
                <a:spcPts val="30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输入激励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满足次态</a:t>
            </a:r>
            <a:br>
              <a:rPr lang="en-US" altLang="zh-CN" sz="2400" dirty="0"/>
            </a:br>
            <a:r>
              <a:rPr lang="en-US" altLang="zh-CN" sz="2400" dirty="0"/>
              <a:t>   </a:t>
            </a:r>
            <a:r>
              <a:rPr lang="zh-CN" altLang="en-US" sz="2400" dirty="0"/>
              <a:t>的输入要求</a:t>
            </a:r>
            <a:endParaRPr lang="en-US" altLang="zh-CN" sz="2400" dirty="0"/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输入方程</a:t>
            </a:r>
            <a:endParaRPr lang="en-US" altLang="zh-CN" sz="2400" dirty="0"/>
          </a:p>
          <a:p>
            <a:pPr>
              <a:spcBef>
                <a:spcPts val="30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状态分配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计数值决定</a:t>
            </a:r>
            <a:endParaRPr lang="en-US" altLang="zh-CN" sz="2400" dirty="0"/>
          </a:p>
          <a:p>
            <a:pPr>
              <a:spcBef>
                <a:spcPts val="30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触发器</a:t>
            </a:r>
            <a:r>
              <a:rPr lang="zh-CN" altLang="en-US" sz="2800" dirty="0" smtClean="0">
                <a:solidFill>
                  <a:schemeClr val="tx1"/>
                </a:solidFill>
              </a:rPr>
              <a:t>选择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30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400" dirty="0"/>
              <a:t>触发器</a:t>
            </a:r>
            <a:endParaRPr lang="en-US" altLang="zh-CN" sz="2400" dirty="0"/>
          </a:p>
          <a:p>
            <a:pPr lvl="1">
              <a:spcBef>
                <a:spcPts val="300"/>
              </a:spcBef>
            </a:pPr>
            <a:r>
              <a:rPr lang="en-US" altLang="zh-CN" sz="2400" dirty="0"/>
              <a:t>4</a:t>
            </a:r>
            <a:r>
              <a:rPr lang="zh-CN" altLang="en-US" sz="2400" dirty="0"/>
              <a:t>个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CDESIGNL</Template>
  <TotalTime>0</TotalTime>
  <Words>9148</Words>
  <Application>WPS 演示</Application>
  <PresentationFormat>全屏显示(4:3)</PresentationFormat>
  <Paragraphs>2867</Paragraphs>
  <Slides>41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41</vt:i4>
      </vt:variant>
    </vt:vector>
  </HeadingPairs>
  <TitlesOfParts>
    <vt:vector size="72" baseType="lpstr">
      <vt:lpstr>Arial</vt:lpstr>
      <vt:lpstr>宋体</vt:lpstr>
      <vt:lpstr>Wingdings</vt:lpstr>
      <vt:lpstr>Calibri</vt:lpstr>
      <vt:lpstr>Calibri</vt:lpstr>
      <vt:lpstr>微软雅黑</vt:lpstr>
      <vt:lpstr>黑体</vt:lpstr>
      <vt:lpstr>华文隶书</vt:lpstr>
      <vt:lpstr>Times New Roman</vt:lpstr>
      <vt:lpstr>华文行楷</vt:lpstr>
      <vt:lpstr>仿宋</vt:lpstr>
      <vt:lpstr>隶书</vt:lpstr>
      <vt:lpstr>Times New Roman</vt:lpstr>
      <vt:lpstr>Symbol</vt:lpstr>
      <vt:lpstr>Arial Unicode MS</vt:lpstr>
      <vt:lpstr>Arial</vt:lpstr>
      <vt:lpstr>华文楷体</vt:lpstr>
      <vt:lpstr>Consolas</vt:lpstr>
      <vt:lpstr>Office 主题</vt:lpstr>
      <vt:lpstr>MS_ClipArt_Gallery.5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Visio.Drawing.11</vt:lpstr>
      <vt:lpstr>Equation.3</vt:lpstr>
      <vt:lpstr>Equation.3</vt:lpstr>
      <vt:lpstr>逻辑与计算机设计基础实验 					          与课程设计</vt:lpstr>
      <vt:lpstr>Course Outline</vt:lpstr>
      <vt:lpstr>实验目的</vt:lpstr>
      <vt:lpstr>实验环境</vt:lpstr>
      <vt:lpstr>计算机软硬件课程贯通教学实验系统</vt:lpstr>
      <vt:lpstr>Course Outline</vt:lpstr>
      <vt:lpstr>实验任务</vt:lpstr>
      <vt:lpstr>Course Outline</vt:lpstr>
      <vt:lpstr>4位同步二进制计数器状态表</vt:lpstr>
      <vt:lpstr>4位同步二进制计数器状态方程 Qn+1                                                       A</vt:lpstr>
      <vt:lpstr>4位同步二进制计数器状态方程 Qn+1                                                       B</vt:lpstr>
      <vt:lpstr>4位同步二进制计数器状态方程 Qn+1                                                       C</vt:lpstr>
      <vt:lpstr>4位二进制同步计数器设计原理：DD</vt:lpstr>
      <vt:lpstr>PowerPoint 演示文稿</vt:lpstr>
      <vt:lpstr>激励函数(触发器输入方程)</vt:lpstr>
      <vt:lpstr>4位二进制同步计数器逻辑原理图</vt:lpstr>
      <vt:lpstr>PowerPoint 演示文稿</vt:lpstr>
      <vt:lpstr>PowerPoint 演示文稿</vt:lpstr>
      <vt:lpstr>PowerPoint 演示文稿</vt:lpstr>
      <vt:lpstr>模块结构描述 </vt:lpstr>
      <vt:lpstr>本实验使用到的原语汇总表</vt:lpstr>
      <vt:lpstr>4位同步计数器结构化描述：原语描述 </vt:lpstr>
      <vt:lpstr>4位同步计数器结构化描述：门级描述 </vt:lpstr>
      <vt:lpstr>四位同步二进制双向计数器激励方程</vt:lpstr>
      <vt:lpstr>32位同步二进制可逆计数器：行为描述</vt:lpstr>
      <vt:lpstr>Course Outline</vt:lpstr>
      <vt:lpstr>设计工程一：FSM</vt:lpstr>
      <vt:lpstr>设计要点</vt:lpstr>
      <vt:lpstr>4位同步二进制计数器激励与仿真</vt:lpstr>
      <vt:lpstr>四位同步二进制计数器测试</vt:lpstr>
      <vt:lpstr>PowerPoint 演示文稿</vt:lpstr>
      <vt:lpstr>32位同步二进制计数器激励与仿真</vt:lpstr>
      <vt:lpstr>32位可逆同步计数器测试</vt:lpstr>
      <vt:lpstr>辅助模块：1Hz的秒脉冲方波</vt:lpstr>
      <vt:lpstr>集成混合计算器：计数功能</vt:lpstr>
      <vt:lpstr>物理验证</vt:lpstr>
      <vt:lpstr>输入设备功能定义</vt:lpstr>
      <vt:lpstr>ALU及计数器功能控制</vt:lpstr>
      <vt:lpstr>实验十的顶层结构</vt:lpstr>
      <vt:lpstr>PowerPoint 演示文稿</vt:lpstr>
      <vt:lpstr>PowerPoint 演示文稿</vt:lpstr>
    </vt:vector>
  </TitlesOfParts>
  <Company>浙江大学计算机学院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逻辑与计算机设计基础实验与课程设计</dc:title>
  <dc:creator>施青松、董亚波</dc:creator>
  <dc:subject>概述</dc:subject>
  <cp:lastModifiedBy>CST</cp:lastModifiedBy>
  <cp:revision>675</cp:revision>
  <dcterms:created xsi:type="dcterms:W3CDTF">2003-07-12T07:22:00Z</dcterms:created>
  <dcterms:modified xsi:type="dcterms:W3CDTF">2020-11-30T11:39:34Z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